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1" r:id="rId2"/>
    <p:sldId id="282" r:id="rId3"/>
    <p:sldId id="284" r:id="rId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62" autoAdjust="0"/>
    <p:restoredTop sz="94660"/>
  </p:normalViewPr>
  <p:slideViewPr>
    <p:cSldViewPr snapToGrid="0">
      <p:cViewPr varScale="1">
        <p:scale>
          <a:sx n="68" d="100"/>
          <a:sy n="68" d="100"/>
        </p:scale>
        <p:origin x="199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91D1-A8A9-461A-A4B7-2FAED5A49760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76F8-4FB4-4192-A7F7-30BF557E6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971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91D1-A8A9-461A-A4B7-2FAED5A49760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76F8-4FB4-4192-A7F7-30BF557E6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20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91D1-A8A9-461A-A4B7-2FAED5A49760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76F8-4FB4-4192-A7F7-30BF557E6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5783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91D1-A8A9-461A-A4B7-2FAED5A49760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76F8-4FB4-4192-A7F7-30BF557E6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818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91D1-A8A9-461A-A4B7-2FAED5A49760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76F8-4FB4-4192-A7F7-30BF557E6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634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91D1-A8A9-461A-A4B7-2FAED5A49760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76F8-4FB4-4192-A7F7-30BF557E6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5656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91D1-A8A9-461A-A4B7-2FAED5A49760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76F8-4FB4-4192-A7F7-30BF557E6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90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91D1-A8A9-461A-A4B7-2FAED5A49760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76F8-4FB4-4192-A7F7-30BF557E6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130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91D1-A8A9-461A-A4B7-2FAED5A49760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76F8-4FB4-4192-A7F7-30BF557E6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6227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91D1-A8A9-461A-A4B7-2FAED5A49760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76F8-4FB4-4192-A7F7-30BF557E6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4491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91D1-A8A9-461A-A4B7-2FAED5A49760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76F8-4FB4-4192-A7F7-30BF557E6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446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E91D1-A8A9-461A-A4B7-2FAED5A49760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176F8-4FB4-4192-A7F7-30BF557E6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971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テキスト ボックス 26">
            <a:extLst>
              <a:ext uri="{FF2B5EF4-FFF2-40B4-BE49-F238E27FC236}">
                <a16:creationId xmlns:a16="http://schemas.microsoft.com/office/drawing/2014/main" id="{16B2BAB8-6583-4166-B069-B3950EDC1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20" y="184639"/>
            <a:ext cx="5558203" cy="248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ja-JP" sz="10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Career </a:t>
            </a:r>
            <a:r>
              <a:rPr lang="en-US" altLang="ja-JP" sz="1015" dirty="0" err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designsⅠ</a:t>
            </a:r>
            <a:r>
              <a:rPr lang="ja-JP" altLang="en-US" sz="10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10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Lesson 10</a:t>
            </a:r>
            <a:r>
              <a:rPr lang="ja-JP" altLang="en-US" sz="10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sz="10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Self-formation ②</a:t>
            </a:r>
            <a:r>
              <a:rPr lang="ja-JP" altLang="en-US" sz="10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10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Consider yourself in the future</a:t>
            </a:r>
            <a:r>
              <a:rPr lang="ja-JP" altLang="en-US" sz="10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BC7A221-4A20-4349-886B-FF9A3E8CC1F0}"/>
              </a:ext>
            </a:extLst>
          </p:cNvPr>
          <p:cNvSpPr txBox="1"/>
          <p:nvPr/>
        </p:nvSpPr>
        <p:spPr>
          <a:xfrm>
            <a:off x="471853" y="499724"/>
            <a:ext cx="5940669" cy="41075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Work ①</a:t>
            </a:r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Learn from others.</a:t>
            </a:r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  <a:endParaRPr lang="en-US" altLang="ja-JP" sz="11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Write down the names of people you respect or you are interested in and the reason why.</a:t>
            </a:r>
            <a:endParaRPr lang="ja-JP" altLang="ja-JP" sz="969" dirty="0">
              <a:latin typeface="ＭＳ 明朝" pitchFamily="17" charset="-128"/>
              <a:ea typeface="ＭＳ 明朝" pitchFamily="17" charset="-128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8FD6418D-4A37-428C-8957-3365FB3FC7DA}"/>
              </a:ext>
            </a:extLst>
          </p:cNvPr>
          <p:cNvCxnSpPr/>
          <p:nvPr/>
        </p:nvCxnSpPr>
        <p:spPr>
          <a:xfrm>
            <a:off x="553916" y="433169"/>
            <a:ext cx="60901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41" name="表 40">
            <a:extLst>
              <a:ext uri="{FF2B5EF4-FFF2-40B4-BE49-F238E27FC236}">
                <a16:creationId xmlns:a16="http://schemas.microsoft.com/office/drawing/2014/main" id="{FA1A3AB8-E466-478B-8AA8-74F665B1CB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031477"/>
              </p:ext>
            </p:extLst>
          </p:nvPr>
        </p:nvGraphicFramePr>
        <p:xfrm>
          <a:off x="471853" y="874810"/>
          <a:ext cx="5764823" cy="1742342"/>
        </p:xfrm>
        <a:graphic>
          <a:graphicData uri="http://schemas.openxmlformats.org/drawingml/2006/table">
            <a:tbl>
              <a:tblPr/>
              <a:tblGrid>
                <a:gridCol w="1469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95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6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kern="100" dirty="0">
                          <a:latin typeface="Arial" panose="020B0604020202020204" pitchFamily="34" charset="0"/>
                          <a:ea typeface="ＭＳ ゴシック" pitchFamily="49" charset="-128"/>
                          <a:cs typeface="Arial" panose="020B0604020202020204" pitchFamily="34" charset="0"/>
                        </a:rPr>
                        <a:t>Person</a:t>
                      </a:r>
                      <a:endParaRPr lang="ja-JP" sz="1000" kern="100" dirty="0">
                        <a:latin typeface="Arial" panose="020B0604020202020204" pitchFamily="34" charset="0"/>
                        <a:ea typeface="ＭＳ ゴシック" pitchFamily="49" charset="-128"/>
                        <a:cs typeface="Arial" panose="020B0604020202020204" pitchFamily="34" charset="0"/>
                      </a:endParaRPr>
                    </a:p>
                  </a:txBody>
                  <a:tcPr marL="50475" marR="504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kern="100" dirty="0">
                          <a:latin typeface="Arial" panose="020B0604020202020204" pitchFamily="34" charset="0"/>
                          <a:ea typeface="ＭＳ ゴシック" pitchFamily="49" charset="-128"/>
                          <a:cs typeface="Arial" panose="020B0604020202020204" pitchFamily="34" charset="0"/>
                        </a:rPr>
                        <a:t>Reason</a:t>
                      </a:r>
                      <a:endParaRPr lang="ja-JP" sz="1000" kern="100" dirty="0">
                        <a:latin typeface="Arial" panose="020B0604020202020204" pitchFamily="34" charset="0"/>
                        <a:ea typeface="ＭＳ ゴシック" pitchFamily="49" charset="-128"/>
                        <a:cs typeface="Arial" panose="020B0604020202020204" pitchFamily="34" charset="0"/>
                      </a:endParaRPr>
                    </a:p>
                  </a:txBody>
                  <a:tcPr marL="50475" marR="504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kern="100" dirty="0">
                        <a:latin typeface="ＭＳ ゴシック" pitchFamily="49" charset="-128"/>
                        <a:ea typeface="ＭＳ ゴシック" pitchFamily="49" charset="-128"/>
                        <a:cs typeface="Times New Roman"/>
                      </a:endParaRPr>
                    </a:p>
                    <a:p>
                      <a:pPr algn="ctr"/>
                      <a:r>
                        <a:rPr lang="ja-JP" altLang="en-US" sz="1000" kern="100" dirty="0">
                          <a:latin typeface="ＭＳ ゴシック" pitchFamily="49" charset="-128"/>
                          <a:ea typeface="ＭＳ ゴシック" pitchFamily="49" charset="-128"/>
                        </a:rPr>
                        <a:t>　　　　</a:t>
                      </a:r>
                      <a:endParaRPr lang="ja-JP" sz="1000" kern="100" dirty="0"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marL="50475" marR="504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kern="100" dirty="0">
                        <a:latin typeface="ＭＳ ゴシック" pitchFamily="49" charset="-128"/>
                        <a:ea typeface="ＭＳ ゴシック" pitchFamily="49" charset="-128"/>
                        <a:cs typeface="Times New Roman"/>
                      </a:endParaRPr>
                    </a:p>
                  </a:txBody>
                  <a:tcPr marL="50475" marR="504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100">
                        <a:latin typeface="ＭＳ ゴシック" pitchFamily="49" charset="-128"/>
                        <a:ea typeface="ＭＳ ゴシック" pitchFamily="49" charset="-128"/>
                        <a:cs typeface="Times New Roman"/>
                      </a:endParaRPr>
                    </a:p>
                  </a:txBody>
                  <a:tcPr marL="50475" marR="504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100" dirty="0">
                        <a:latin typeface="ＭＳ ゴシック" pitchFamily="49" charset="-128"/>
                        <a:ea typeface="ＭＳ ゴシック" pitchFamily="49" charset="-128"/>
                        <a:cs typeface="Times New Roman"/>
                      </a:endParaRPr>
                    </a:p>
                  </a:txBody>
                  <a:tcPr marL="50475" marR="504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100">
                        <a:latin typeface="ＭＳ ゴシック" pitchFamily="49" charset="-128"/>
                        <a:ea typeface="ＭＳ ゴシック" pitchFamily="49" charset="-128"/>
                        <a:cs typeface="Times New Roman"/>
                      </a:endParaRPr>
                    </a:p>
                  </a:txBody>
                  <a:tcPr marL="50475" marR="504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100" dirty="0">
                        <a:latin typeface="ＭＳ ゴシック" pitchFamily="49" charset="-128"/>
                        <a:ea typeface="ＭＳ ゴシック" pitchFamily="49" charset="-128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100" dirty="0">
                        <a:latin typeface="ＭＳ ゴシック" pitchFamily="49" charset="-128"/>
                        <a:ea typeface="ＭＳ ゴシック" pitchFamily="49" charset="-128"/>
                        <a:cs typeface="Times New Roman"/>
                      </a:endParaRPr>
                    </a:p>
                  </a:txBody>
                  <a:tcPr marL="50475" marR="504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100" dirty="0">
                        <a:latin typeface="ＭＳ ゴシック" pitchFamily="49" charset="-128"/>
                        <a:ea typeface="ＭＳ ゴシック" pitchFamily="49" charset="-128"/>
                        <a:cs typeface="Times New Roman"/>
                      </a:endParaRPr>
                    </a:p>
                  </a:txBody>
                  <a:tcPr marL="50475" marR="504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100" dirty="0">
                        <a:latin typeface="ＭＳ ゴシック" pitchFamily="49" charset="-128"/>
                        <a:ea typeface="ＭＳ ゴシック" pitchFamily="49" charset="-128"/>
                        <a:cs typeface="Times New Roman"/>
                      </a:endParaRPr>
                    </a:p>
                  </a:txBody>
                  <a:tcPr marL="50475" marR="504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32D21F5B-A3F6-4D82-A0CF-3D27A92EA49A}"/>
              </a:ext>
            </a:extLst>
          </p:cNvPr>
          <p:cNvSpPr txBox="1"/>
          <p:nvPr/>
        </p:nvSpPr>
        <p:spPr>
          <a:xfrm>
            <a:off x="471853" y="2772290"/>
            <a:ext cx="5940669" cy="2616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Work ②</a:t>
            </a:r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Consider what you want to achieve during your student life.</a:t>
            </a:r>
          </a:p>
        </p:txBody>
      </p:sp>
      <p:pic>
        <p:nvPicPr>
          <p:cNvPr id="22554" name="図 43" descr="MC900383582[1]">
            <a:extLst>
              <a:ext uri="{FF2B5EF4-FFF2-40B4-BE49-F238E27FC236}">
                <a16:creationId xmlns:a16="http://schemas.microsoft.com/office/drawing/2014/main" id="{4D53AAB1-2FAB-4B43-9432-D9C2C3E266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27" y="7514492"/>
            <a:ext cx="742950" cy="1027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55" name="テキスト ボックス 7">
            <a:extLst>
              <a:ext uri="{FF2B5EF4-FFF2-40B4-BE49-F238E27FC236}">
                <a16:creationId xmlns:a16="http://schemas.microsoft.com/office/drawing/2014/main" id="{D450C7CD-465F-473B-BD41-421C92AF6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243" y="3338146"/>
            <a:ext cx="151081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923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In any part-time job you are doing:</a:t>
            </a:r>
            <a:endParaRPr lang="ja-JP" altLang="en-US" sz="923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2556" name="テキスト ボックス 45">
            <a:extLst>
              <a:ext uri="{FF2B5EF4-FFF2-40B4-BE49-F238E27FC236}">
                <a16:creationId xmlns:a16="http://schemas.microsoft.com/office/drawing/2014/main" id="{5A0B5F80-BDEB-4972-9439-07B967FB86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8120" y="2917581"/>
            <a:ext cx="1682261" cy="23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923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IN acquiring qualifications:</a:t>
            </a:r>
            <a:endParaRPr lang="ja-JP" altLang="en-US" sz="923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2557" name="テキスト ボックス 46">
            <a:extLst>
              <a:ext uri="{FF2B5EF4-FFF2-40B4-BE49-F238E27FC236}">
                <a16:creationId xmlns:a16="http://schemas.microsoft.com/office/drawing/2014/main" id="{FE9742CD-85D3-4478-9560-90616BAB2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8627" y="5556739"/>
            <a:ext cx="1510811" cy="23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923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In</a:t>
            </a:r>
            <a:r>
              <a:rPr lang="ja-JP" altLang="en-US" sz="923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en-US" altLang="ja-JP" sz="923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club/circle</a:t>
            </a:r>
            <a:r>
              <a:rPr lang="ja-JP" altLang="en-US" sz="923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en-US" altLang="ja-JP" sz="923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activities:</a:t>
            </a:r>
            <a:endParaRPr lang="ja-JP" altLang="en-US" sz="923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2558" name="テキスト ボックス 47">
            <a:extLst>
              <a:ext uri="{FF2B5EF4-FFF2-40B4-BE49-F238E27FC236}">
                <a16:creationId xmlns:a16="http://schemas.microsoft.com/office/drawing/2014/main" id="{59D5AC78-77D0-43BE-8393-F51CCDC6A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8104" y="5586046"/>
            <a:ext cx="1512277" cy="23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923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In personal relationships:</a:t>
            </a:r>
            <a:endParaRPr lang="ja-JP" altLang="en-US" sz="923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2559" name="テキスト ボックス 48">
            <a:extLst>
              <a:ext uri="{FF2B5EF4-FFF2-40B4-BE49-F238E27FC236}">
                <a16:creationId xmlns:a16="http://schemas.microsoft.com/office/drawing/2014/main" id="{EF7ABD3F-8E8D-4C2B-8D50-F881E5A58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235" y="6021266"/>
            <a:ext cx="1510811" cy="23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923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In volunteer activities:</a:t>
            </a:r>
            <a:endParaRPr lang="ja-JP" altLang="en-US" sz="923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2560" name="テキスト ボックス 49">
            <a:extLst>
              <a:ext uri="{FF2B5EF4-FFF2-40B4-BE49-F238E27FC236}">
                <a16:creationId xmlns:a16="http://schemas.microsoft.com/office/drawing/2014/main" id="{0BD70FB6-3A9F-436C-828D-05ED37279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0506" y="7259516"/>
            <a:ext cx="1769384" cy="23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923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In foreign language learning:</a:t>
            </a:r>
            <a:endParaRPr lang="ja-JP" altLang="en-US" sz="923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2561" name="テキスト ボックス 52">
            <a:extLst>
              <a:ext uri="{FF2B5EF4-FFF2-40B4-BE49-F238E27FC236}">
                <a16:creationId xmlns:a16="http://schemas.microsoft.com/office/drawing/2014/main" id="{8D100363-FFC8-46B4-9ACE-BC3FF0AC9F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1066" y="7287358"/>
            <a:ext cx="1749669" cy="23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923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In extra-curricular activities:</a:t>
            </a:r>
          </a:p>
        </p:txBody>
      </p:sp>
      <p:sp>
        <p:nvSpPr>
          <p:cNvPr id="22562" name="テキスト ボックス 53">
            <a:extLst>
              <a:ext uri="{FF2B5EF4-FFF2-40B4-BE49-F238E27FC236}">
                <a16:creationId xmlns:a16="http://schemas.microsoft.com/office/drawing/2014/main" id="{C633084D-7102-4E83-9AEB-D9910F966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0123" y="3405554"/>
            <a:ext cx="1512277" cy="23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923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During your studies:</a:t>
            </a:r>
            <a:endParaRPr lang="ja-JP" altLang="en-US" sz="923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" name="雲形吹き出し 8">
            <a:extLst>
              <a:ext uri="{FF2B5EF4-FFF2-40B4-BE49-F238E27FC236}">
                <a16:creationId xmlns:a16="http://schemas.microsoft.com/office/drawing/2014/main" id="{59C2B954-D3CB-4039-8E98-94D33110FAFB}"/>
              </a:ext>
            </a:extLst>
          </p:cNvPr>
          <p:cNvSpPr/>
          <p:nvPr/>
        </p:nvSpPr>
        <p:spPr>
          <a:xfrm>
            <a:off x="282820" y="5813182"/>
            <a:ext cx="2186354" cy="1743808"/>
          </a:xfrm>
          <a:prstGeom prst="cloudCallou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1662"/>
          </a:p>
        </p:txBody>
      </p:sp>
      <p:sp>
        <p:nvSpPr>
          <p:cNvPr id="56" name="雲形吹き出し 55">
            <a:extLst>
              <a:ext uri="{FF2B5EF4-FFF2-40B4-BE49-F238E27FC236}">
                <a16:creationId xmlns:a16="http://schemas.microsoft.com/office/drawing/2014/main" id="{211B7FFF-8EDB-48A8-9C26-53F32E8AB301}"/>
              </a:ext>
            </a:extLst>
          </p:cNvPr>
          <p:cNvSpPr/>
          <p:nvPr/>
        </p:nvSpPr>
        <p:spPr>
          <a:xfrm>
            <a:off x="2011973" y="7016262"/>
            <a:ext cx="2186354" cy="1743808"/>
          </a:xfrm>
          <a:prstGeom prst="cloudCallout">
            <a:avLst>
              <a:gd name="adj1" fmla="val -98977"/>
              <a:gd name="adj2" fmla="val 7939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1662"/>
          </a:p>
        </p:txBody>
      </p:sp>
      <p:sp>
        <p:nvSpPr>
          <p:cNvPr id="57" name="雲形吹き出し 56">
            <a:extLst>
              <a:ext uri="{FF2B5EF4-FFF2-40B4-BE49-F238E27FC236}">
                <a16:creationId xmlns:a16="http://schemas.microsoft.com/office/drawing/2014/main" id="{68F2DF3C-4560-42BB-8EB2-ECB87761914A}"/>
              </a:ext>
            </a:extLst>
          </p:cNvPr>
          <p:cNvSpPr/>
          <p:nvPr/>
        </p:nvSpPr>
        <p:spPr>
          <a:xfrm>
            <a:off x="2450123" y="5354516"/>
            <a:ext cx="2187820" cy="1743808"/>
          </a:xfrm>
          <a:prstGeom prst="cloudCallout">
            <a:avLst>
              <a:gd name="adj1" fmla="val -113336"/>
              <a:gd name="adj2" fmla="val 116292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1662"/>
          </a:p>
        </p:txBody>
      </p:sp>
      <p:sp>
        <p:nvSpPr>
          <p:cNvPr id="58" name="雲形吹き出し 57">
            <a:extLst>
              <a:ext uri="{FF2B5EF4-FFF2-40B4-BE49-F238E27FC236}">
                <a16:creationId xmlns:a16="http://schemas.microsoft.com/office/drawing/2014/main" id="{AAD9F463-7BFF-46EE-A1F2-D6E11EFA8F8B}"/>
              </a:ext>
            </a:extLst>
          </p:cNvPr>
          <p:cNvSpPr/>
          <p:nvPr/>
        </p:nvSpPr>
        <p:spPr>
          <a:xfrm>
            <a:off x="4421066" y="5382358"/>
            <a:ext cx="2066192" cy="1743808"/>
          </a:xfrm>
          <a:prstGeom prst="cloudCallout">
            <a:avLst>
              <a:gd name="adj1" fmla="val -47175"/>
              <a:gd name="adj2" fmla="val 33299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1662"/>
          </a:p>
        </p:txBody>
      </p:sp>
      <p:sp>
        <p:nvSpPr>
          <p:cNvPr id="59" name="雲形吹き出し 58">
            <a:extLst>
              <a:ext uri="{FF2B5EF4-FFF2-40B4-BE49-F238E27FC236}">
                <a16:creationId xmlns:a16="http://schemas.microsoft.com/office/drawing/2014/main" id="{9318B5CE-3A9E-4467-867A-4AA61353241F}"/>
              </a:ext>
            </a:extLst>
          </p:cNvPr>
          <p:cNvSpPr/>
          <p:nvPr/>
        </p:nvSpPr>
        <p:spPr>
          <a:xfrm>
            <a:off x="2118946" y="3169628"/>
            <a:ext cx="2187820" cy="1743808"/>
          </a:xfrm>
          <a:prstGeom prst="cloudCallout">
            <a:avLst>
              <a:gd name="adj1" fmla="val -34310"/>
              <a:gd name="adj2" fmla="val 37909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1662"/>
          </a:p>
        </p:txBody>
      </p:sp>
      <p:sp>
        <p:nvSpPr>
          <p:cNvPr id="60" name="雲形吹き出し 59">
            <a:extLst>
              <a:ext uri="{FF2B5EF4-FFF2-40B4-BE49-F238E27FC236}">
                <a16:creationId xmlns:a16="http://schemas.microsoft.com/office/drawing/2014/main" id="{D1334F81-5516-4EB9-B22A-8B465BA10860}"/>
              </a:ext>
            </a:extLst>
          </p:cNvPr>
          <p:cNvSpPr/>
          <p:nvPr/>
        </p:nvSpPr>
        <p:spPr>
          <a:xfrm>
            <a:off x="4230566" y="2776905"/>
            <a:ext cx="2186354" cy="1595803"/>
          </a:xfrm>
          <a:prstGeom prst="cloudCallout">
            <a:avLst>
              <a:gd name="adj1" fmla="val -41661"/>
              <a:gd name="adj2" fmla="val 19466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1662"/>
          </a:p>
        </p:txBody>
      </p:sp>
      <p:sp>
        <p:nvSpPr>
          <p:cNvPr id="61" name="雲形吹き出し 60">
            <a:extLst>
              <a:ext uri="{FF2B5EF4-FFF2-40B4-BE49-F238E27FC236}">
                <a16:creationId xmlns:a16="http://schemas.microsoft.com/office/drawing/2014/main" id="{802B183B-51A1-4431-A9C4-5AF4F9BBE7EE}"/>
              </a:ext>
            </a:extLst>
          </p:cNvPr>
          <p:cNvSpPr/>
          <p:nvPr/>
        </p:nvSpPr>
        <p:spPr>
          <a:xfrm>
            <a:off x="4256943" y="7080739"/>
            <a:ext cx="2063262" cy="1743808"/>
          </a:xfrm>
          <a:prstGeom prst="cloudCallout">
            <a:avLst>
              <a:gd name="adj1" fmla="val -55751"/>
              <a:gd name="adj2" fmla="val 37909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1662"/>
          </a:p>
        </p:txBody>
      </p:sp>
      <p:sp>
        <p:nvSpPr>
          <p:cNvPr id="62" name="雲形吹き出し 61">
            <a:extLst>
              <a:ext uri="{FF2B5EF4-FFF2-40B4-BE49-F238E27FC236}">
                <a16:creationId xmlns:a16="http://schemas.microsoft.com/office/drawing/2014/main" id="{38810187-1CB0-40DB-BCEC-DE95EDC2EAFF}"/>
              </a:ext>
            </a:extLst>
          </p:cNvPr>
          <p:cNvSpPr/>
          <p:nvPr/>
        </p:nvSpPr>
        <p:spPr>
          <a:xfrm>
            <a:off x="271097" y="3144716"/>
            <a:ext cx="2142392" cy="1743808"/>
          </a:xfrm>
          <a:prstGeom prst="cloudCallout">
            <a:avLst>
              <a:gd name="adj1" fmla="val -34310"/>
              <a:gd name="adj2" fmla="val 37909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1662"/>
          </a:p>
        </p:txBody>
      </p:sp>
      <p:sp>
        <p:nvSpPr>
          <p:cNvPr id="63" name="雲形吹き出し 62">
            <a:extLst>
              <a:ext uri="{FF2B5EF4-FFF2-40B4-BE49-F238E27FC236}">
                <a16:creationId xmlns:a16="http://schemas.microsoft.com/office/drawing/2014/main" id="{93CA3B68-8DCC-490F-872C-977A2AE6FFBE}"/>
              </a:ext>
            </a:extLst>
          </p:cNvPr>
          <p:cNvSpPr/>
          <p:nvPr/>
        </p:nvSpPr>
        <p:spPr>
          <a:xfrm>
            <a:off x="271097" y="4724400"/>
            <a:ext cx="2691911" cy="1169377"/>
          </a:xfrm>
          <a:prstGeom prst="cloudCallout">
            <a:avLst>
              <a:gd name="adj1" fmla="val -34310"/>
              <a:gd name="adj2" fmla="val 37909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1662"/>
          </a:p>
        </p:txBody>
      </p:sp>
      <p:sp>
        <p:nvSpPr>
          <p:cNvPr id="22572" name="テキスト ボックス 63">
            <a:extLst>
              <a:ext uri="{FF2B5EF4-FFF2-40B4-BE49-F238E27FC236}">
                <a16:creationId xmlns:a16="http://schemas.microsoft.com/office/drawing/2014/main" id="{69614ADF-C468-4D79-A519-422F660A9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916" y="4837235"/>
            <a:ext cx="1510812" cy="23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923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Overseas:</a:t>
            </a:r>
            <a:endParaRPr lang="ja-JP" altLang="en-US" sz="923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6" name="雲形吹き出し 65">
            <a:extLst>
              <a:ext uri="{FF2B5EF4-FFF2-40B4-BE49-F238E27FC236}">
                <a16:creationId xmlns:a16="http://schemas.microsoft.com/office/drawing/2014/main" id="{1C9300EB-A316-4F45-8B38-00D4A9969627}"/>
              </a:ext>
            </a:extLst>
          </p:cNvPr>
          <p:cNvSpPr/>
          <p:nvPr/>
        </p:nvSpPr>
        <p:spPr>
          <a:xfrm>
            <a:off x="3442189" y="4321420"/>
            <a:ext cx="2949819" cy="1184031"/>
          </a:xfrm>
          <a:prstGeom prst="cloudCallout">
            <a:avLst>
              <a:gd name="adj1" fmla="val -41661"/>
              <a:gd name="adj2" fmla="val 19466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1662"/>
          </a:p>
        </p:txBody>
      </p:sp>
      <p:sp>
        <p:nvSpPr>
          <p:cNvPr id="22574" name="テキスト ボックス 66">
            <a:extLst>
              <a:ext uri="{FF2B5EF4-FFF2-40B4-BE49-F238E27FC236}">
                <a16:creationId xmlns:a16="http://schemas.microsoft.com/office/drawing/2014/main" id="{25E2CF35-CA10-4ECA-9DE8-849AAC50F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6763" y="4528509"/>
            <a:ext cx="1510812" cy="23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923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In character formation:</a:t>
            </a:r>
            <a:endParaRPr lang="ja-JP" altLang="en-US" sz="923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214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C35A83E-73FF-40EB-969E-C882156041D8}"/>
              </a:ext>
            </a:extLst>
          </p:cNvPr>
          <p:cNvSpPr txBox="1"/>
          <p:nvPr/>
        </p:nvSpPr>
        <p:spPr>
          <a:xfrm>
            <a:off x="361951" y="429927"/>
            <a:ext cx="5940669" cy="2616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Work ③</a:t>
            </a:r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Set goals for your four years at university.</a:t>
            </a:r>
          </a:p>
        </p:txBody>
      </p:sp>
      <p:pic>
        <p:nvPicPr>
          <p:cNvPr id="23555" name="図 30" descr="MC900383582[1]">
            <a:extLst>
              <a:ext uri="{FF2B5EF4-FFF2-40B4-BE49-F238E27FC236}">
                <a16:creationId xmlns:a16="http://schemas.microsoft.com/office/drawing/2014/main" id="{854E4A54-07B9-4420-B725-01F6D7A119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23" y="3024554"/>
            <a:ext cx="480646" cy="665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D871F0F6-FC70-4718-9A2A-4507C7475898}"/>
              </a:ext>
            </a:extLst>
          </p:cNvPr>
          <p:cNvCxnSpPr/>
          <p:nvPr/>
        </p:nvCxnSpPr>
        <p:spPr>
          <a:xfrm flipV="1">
            <a:off x="923192" y="1280747"/>
            <a:ext cx="3382108" cy="20720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D58ACEC-6CE7-4DD6-AFE9-FF8161B437EB}"/>
              </a:ext>
            </a:extLst>
          </p:cNvPr>
          <p:cNvSpPr txBox="1"/>
          <p:nvPr/>
        </p:nvSpPr>
        <p:spPr>
          <a:xfrm>
            <a:off x="4429859" y="769565"/>
            <a:ext cx="2102827" cy="98719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◇Your goals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Category:</a:t>
            </a:r>
          </a:p>
          <a:p>
            <a:pPr>
              <a:defRPr/>
            </a:pPr>
            <a:endParaRPr lang="en-US" altLang="ja-JP" sz="969" dirty="0"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How:</a:t>
            </a:r>
          </a:p>
          <a:p>
            <a:pPr>
              <a:defRPr/>
            </a:pPr>
            <a:endParaRPr lang="en-US" altLang="ja-JP" sz="969" dirty="0"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By when: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6A7859C8-3ECD-4207-96FF-69CD4158365C}"/>
              </a:ext>
            </a:extLst>
          </p:cNvPr>
          <p:cNvSpPr txBox="1"/>
          <p:nvPr/>
        </p:nvSpPr>
        <p:spPr>
          <a:xfrm>
            <a:off x="438151" y="901212"/>
            <a:ext cx="2458915" cy="158376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◇</a:t>
            </a: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Resources you currently have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People: </a:t>
            </a:r>
          </a:p>
          <a:p>
            <a:pPr>
              <a:defRPr/>
            </a:pPr>
            <a:endParaRPr lang="en-US" altLang="ja-JP" sz="969" dirty="0"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Skills, qualifications, knowledge: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 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 Your characteristics:</a:t>
            </a:r>
          </a:p>
          <a:p>
            <a:pPr>
              <a:defRPr/>
            </a:pPr>
            <a:endParaRPr lang="en-US" altLang="ja-JP" sz="969" dirty="0"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 Information:   </a:t>
            </a:r>
          </a:p>
          <a:p>
            <a:pPr>
              <a:defRPr/>
            </a:pPr>
            <a:endParaRPr lang="en-US" altLang="ja-JP" sz="969" dirty="0"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 Capital: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69F8EFC8-58A2-4469-83AB-E7142D1BA37A}"/>
              </a:ext>
            </a:extLst>
          </p:cNvPr>
          <p:cNvSpPr txBox="1"/>
          <p:nvPr/>
        </p:nvSpPr>
        <p:spPr>
          <a:xfrm>
            <a:off x="4497266" y="2113085"/>
            <a:ext cx="2102826" cy="158376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◇Further necessary resources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People:</a:t>
            </a:r>
          </a:p>
          <a:p>
            <a:pPr>
              <a:defRPr/>
            </a:pPr>
            <a:endParaRPr lang="en-US" altLang="ja-JP" sz="969" dirty="0"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Skills, qualifications, knowledge:</a:t>
            </a:r>
          </a:p>
          <a:p>
            <a:pPr>
              <a:defRPr/>
            </a:pPr>
            <a:endParaRPr lang="en-US" altLang="ja-JP" sz="969" dirty="0"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Your characteristics:</a:t>
            </a:r>
          </a:p>
          <a:p>
            <a:pPr>
              <a:defRPr/>
            </a:pPr>
            <a:endParaRPr lang="en-US" altLang="ja-JP" sz="969" dirty="0"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Information:</a:t>
            </a:r>
          </a:p>
          <a:p>
            <a:pPr>
              <a:defRPr/>
            </a:pPr>
            <a:endParaRPr lang="en-US" altLang="ja-JP" sz="969" dirty="0"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Capital: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6198B7AC-F076-45CD-98DA-B5EC8FBC0C12}"/>
              </a:ext>
            </a:extLst>
          </p:cNvPr>
          <p:cNvSpPr txBox="1"/>
          <p:nvPr/>
        </p:nvSpPr>
        <p:spPr>
          <a:xfrm>
            <a:off x="2088174" y="2627435"/>
            <a:ext cx="2101362" cy="3906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◇ Efforts (concrete action)?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 ※ It is not a process of feelings</a:t>
            </a:r>
          </a:p>
        </p:txBody>
      </p: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487146B7-E512-41CC-B481-DC7F02B1ECE7}"/>
              </a:ext>
            </a:extLst>
          </p:cNvPr>
          <p:cNvCxnSpPr/>
          <p:nvPr/>
        </p:nvCxnSpPr>
        <p:spPr>
          <a:xfrm>
            <a:off x="397120" y="716574"/>
            <a:ext cx="60901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DCA2174B-0D61-4235-A64D-DC1931002164}"/>
              </a:ext>
            </a:extLst>
          </p:cNvPr>
          <p:cNvCxnSpPr/>
          <p:nvPr/>
        </p:nvCxnSpPr>
        <p:spPr>
          <a:xfrm>
            <a:off x="397120" y="3906715"/>
            <a:ext cx="60901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78AC024E-B83D-4D01-A531-5ECC4C472586}"/>
              </a:ext>
            </a:extLst>
          </p:cNvPr>
          <p:cNvSpPr/>
          <p:nvPr/>
        </p:nvSpPr>
        <p:spPr>
          <a:xfrm>
            <a:off x="361951" y="3981450"/>
            <a:ext cx="3809153" cy="539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Let’s consider ① </a:t>
            </a: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Is it necessary to set goals in life?</a:t>
            </a: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defRPr/>
            </a:pPr>
            <a:r>
              <a:rPr lang="ja-JP" altLang="en-US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〇</a:t>
            </a: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Kinesis Movement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→General movement consists of start and end points.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703BA3E5-ED2D-4B1A-BE53-1C2EC05A68E9}"/>
              </a:ext>
            </a:extLst>
          </p:cNvPr>
          <p:cNvSpPr/>
          <p:nvPr/>
        </p:nvSpPr>
        <p:spPr>
          <a:xfrm>
            <a:off x="3429000" y="3990243"/>
            <a:ext cx="2667000" cy="98719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endParaRPr lang="en-US" altLang="ja-JP" sz="969" dirty="0"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ja-JP" altLang="en-US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〇</a:t>
            </a: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Energeia Movement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→What you are doing is done before you know it.</a:t>
            </a:r>
          </a:p>
        </p:txBody>
      </p:sp>
      <p:grpSp>
        <p:nvGrpSpPr>
          <p:cNvPr id="23565" name="グループ化 22">
            <a:extLst>
              <a:ext uri="{FF2B5EF4-FFF2-40B4-BE49-F238E27FC236}">
                <a16:creationId xmlns:a16="http://schemas.microsoft.com/office/drawing/2014/main" id="{A24F83A0-880B-418D-AB42-ACC3891B5C24}"/>
              </a:ext>
            </a:extLst>
          </p:cNvPr>
          <p:cNvGrpSpPr>
            <a:grpSpLocks/>
          </p:cNvGrpSpPr>
          <p:nvPr/>
        </p:nvGrpSpPr>
        <p:grpSpPr bwMode="auto">
          <a:xfrm>
            <a:off x="792774" y="4970585"/>
            <a:ext cx="1771650" cy="1263162"/>
            <a:chOff x="572511" y="5210862"/>
            <a:chExt cx="1920385" cy="1367472"/>
          </a:xfrm>
        </p:grpSpPr>
        <p:sp>
          <p:nvSpPr>
            <p:cNvPr id="46" name="テキスト ボックス 10">
              <a:extLst>
                <a:ext uri="{FF2B5EF4-FFF2-40B4-BE49-F238E27FC236}">
                  <a16:creationId xmlns:a16="http://schemas.microsoft.com/office/drawing/2014/main" id="{F0027C90-2364-443E-A2BF-1211B908C7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9521" y="5210862"/>
              <a:ext cx="743375" cy="2614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upright="1">
              <a:spAutoFit/>
            </a:bodyPr>
            <a:lstStyle/>
            <a:p>
              <a:pPr algn="ctr">
                <a:defRPr/>
              </a:pPr>
              <a:r>
                <a:rPr lang="en-US" altLang="ja-JP" sz="969" kern="100" dirty="0">
                  <a:latin typeface="Century"/>
                  <a:ea typeface="ＭＳ 明朝"/>
                  <a:cs typeface="Times New Roman"/>
                </a:rPr>
                <a:t>Goal</a:t>
              </a:r>
              <a:endParaRPr lang="ja-JP" altLang="en-US" sz="969" kern="100" dirty="0">
                <a:latin typeface="Century"/>
                <a:ea typeface="ＭＳ 明朝"/>
                <a:cs typeface="Times New Roman"/>
              </a:endParaRPr>
            </a:p>
          </p:txBody>
        </p:sp>
        <p:pic>
          <p:nvPicPr>
            <p:cNvPr id="23576" name="図 46" descr="MC900383582[1]">
              <a:extLst>
                <a:ext uri="{FF2B5EF4-FFF2-40B4-BE49-F238E27FC236}">
                  <a16:creationId xmlns:a16="http://schemas.microsoft.com/office/drawing/2014/main" id="{B2631FA3-36E3-4566-981C-C86C502026F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511" y="6130659"/>
              <a:ext cx="323850" cy="447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7" name="直線矢印コネクタ 16">
              <a:extLst>
                <a:ext uri="{FF2B5EF4-FFF2-40B4-BE49-F238E27FC236}">
                  <a16:creationId xmlns:a16="http://schemas.microsoft.com/office/drawing/2014/main" id="{4D3B8944-23B4-4960-A6F3-AF38E16AE009}"/>
                </a:ext>
              </a:extLst>
            </p:cNvPr>
            <p:cNvCxnSpPr/>
            <p:nvPr/>
          </p:nvCxnSpPr>
          <p:spPr>
            <a:xfrm flipV="1">
              <a:off x="896546" y="5464685"/>
              <a:ext cx="835503" cy="83603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3566" name="グループ化 23">
            <a:extLst>
              <a:ext uri="{FF2B5EF4-FFF2-40B4-BE49-F238E27FC236}">
                <a16:creationId xmlns:a16="http://schemas.microsoft.com/office/drawing/2014/main" id="{DB385A6E-4498-4425-AE00-0B559627081B}"/>
              </a:ext>
            </a:extLst>
          </p:cNvPr>
          <p:cNvGrpSpPr>
            <a:grpSpLocks/>
          </p:cNvGrpSpPr>
          <p:nvPr/>
        </p:nvGrpSpPr>
        <p:grpSpPr bwMode="auto">
          <a:xfrm>
            <a:off x="3462705" y="4992566"/>
            <a:ext cx="2838450" cy="1323242"/>
            <a:chOff x="3465190" y="5233722"/>
            <a:chExt cx="3075459" cy="1434323"/>
          </a:xfrm>
        </p:grpSpPr>
        <p:sp>
          <p:nvSpPr>
            <p:cNvPr id="49" name="テキスト ボックス 8">
              <a:extLst>
                <a:ext uri="{FF2B5EF4-FFF2-40B4-BE49-F238E27FC236}">
                  <a16:creationId xmlns:a16="http://schemas.microsoft.com/office/drawing/2014/main" id="{C369C95F-9418-4DF6-AA36-F886431673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37112" y="5233722"/>
              <a:ext cx="1303537" cy="4256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upright="1"/>
            <a:lstStyle/>
            <a:p>
              <a:pPr algn="ctr">
                <a:defRPr/>
              </a:pPr>
              <a:r>
                <a:rPr lang="en-US" altLang="ja-JP" sz="831" kern="100" dirty="0">
                  <a:latin typeface="Century"/>
                  <a:ea typeface="ＭＳ 明朝"/>
                  <a:cs typeface="Times New Roman"/>
                </a:rPr>
                <a:t>Goal:  done before you know it</a:t>
              </a:r>
              <a:endParaRPr lang="ja-JP" altLang="en-US" sz="969" kern="100" dirty="0">
                <a:latin typeface="Century"/>
                <a:ea typeface="ＭＳ 明朝"/>
                <a:cs typeface="Times New Roman"/>
              </a:endParaRPr>
            </a:p>
          </p:txBody>
        </p:sp>
        <p:cxnSp>
          <p:nvCxnSpPr>
            <p:cNvPr id="50" name="直線矢印コネクタ 49">
              <a:extLst>
                <a:ext uri="{FF2B5EF4-FFF2-40B4-BE49-F238E27FC236}">
                  <a16:creationId xmlns:a16="http://schemas.microsoft.com/office/drawing/2014/main" id="{B55A9C7B-A533-4CB9-9463-8EDE038CC677}"/>
                </a:ext>
              </a:extLst>
            </p:cNvPr>
            <p:cNvCxnSpPr/>
            <p:nvPr/>
          </p:nvCxnSpPr>
          <p:spPr>
            <a:xfrm flipV="1">
              <a:off x="3789090" y="5518045"/>
              <a:ext cx="1448022" cy="92603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23571" name="図 50" descr="MC900383582[1]">
              <a:extLst>
                <a:ext uri="{FF2B5EF4-FFF2-40B4-BE49-F238E27FC236}">
                  <a16:creationId xmlns:a16="http://schemas.microsoft.com/office/drawing/2014/main" id="{A3AD5652-DF1F-4936-961D-5FA0BCDDA1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5190" y="6220370"/>
              <a:ext cx="323850" cy="447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72" name="図 51" descr="MC900383582[1]">
              <a:extLst>
                <a:ext uri="{FF2B5EF4-FFF2-40B4-BE49-F238E27FC236}">
                  <a16:creationId xmlns:a16="http://schemas.microsoft.com/office/drawing/2014/main" id="{BAE51717-729F-4DA8-9D4C-EF7C9B20E2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1048" y="5906821"/>
              <a:ext cx="323850" cy="447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73" name="図 52" descr="MC900383582[1]">
              <a:extLst>
                <a:ext uri="{FF2B5EF4-FFF2-40B4-BE49-F238E27FC236}">
                  <a16:creationId xmlns:a16="http://schemas.microsoft.com/office/drawing/2014/main" id="{DE32281B-D7ED-4100-A59E-09ED05655F1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2740" y="5658647"/>
              <a:ext cx="323850" cy="447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74" name="図 53" descr="MC900383582[1]">
              <a:extLst>
                <a:ext uri="{FF2B5EF4-FFF2-40B4-BE49-F238E27FC236}">
                  <a16:creationId xmlns:a16="http://schemas.microsoft.com/office/drawing/2014/main" id="{6222C586-47E8-4FFA-B134-B037D9F570C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86778" y="5434810"/>
              <a:ext cx="323850" cy="447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36B12A02-AB56-44DB-99A2-0613C1A3762C}"/>
              </a:ext>
            </a:extLst>
          </p:cNvPr>
          <p:cNvSpPr/>
          <p:nvPr/>
        </p:nvSpPr>
        <p:spPr>
          <a:xfrm>
            <a:off x="438151" y="6421315"/>
            <a:ext cx="55744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Let’s consider ②</a:t>
            </a:r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～</a:t>
            </a:r>
            <a:r>
              <a:rPr lang="en-US" altLang="ja-JP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To those who can’t take the first step toward the goal</a:t>
            </a:r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endParaRPr lang="en-US" altLang="ja-JP" sz="11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460D843-624E-4193-93FA-AA6CD3332625}"/>
              </a:ext>
            </a:extLst>
          </p:cNvPr>
          <p:cNvSpPr txBox="1"/>
          <p:nvPr/>
        </p:nvSpPr>
        <p:spPr>
          <a:xfrm>
            <a:off x="417635" y="6703352"/>
            <a:ext cx="6049108" cy="23294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◇</a:t>
            </a:r>
            <a:r>
              <a:rPr lang="en-US" altLang="ja-JP" sz="969" dirty="0" err="1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Inferiority→In</a:t>
            </a: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 a state of physical inferiority from an objective point of view, however, it is not 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                      inferiority if considered differently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◇Sense of </a:t>
            </a:r>
            <a:r>
              <a:rPr lang="en-US" altLang="ja-JP" sz="969" dirty="0" err="1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Inferiority→Feeling</a:t>
            </a: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 inferior about one’s attributes. In many cases, a sense of inferiority is where 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                  one subjectively interprets oneself as inferior in comparison with others</a:t>
            </a:r>
          </a:p>
          <a:p>
            <a:pPr eaLnBrk="1" hangingPunct="1">
              <a:defRPr/>
            </a:pPr>
            <a:r>
              <a:rPr lang="en-US" altLang="ja-JP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 </a:t>
            </a:r>
            <a:endParaRPr lang="ja-JP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defRPr/>
            </a:pPr>
            <a:r>
              <a:rPr lang="ja-JP" altLang="ja-JP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en-US" altLang="ja-JP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Pursuit of superiority→ a desire to improve oneself / a desire to bring oneself closer to one’s ideals</a:t>
            </a:r>
          </a:p>
          <a:p>
            <a:pPr>
              <a:defRPr/>
            </a:pPr>
            <a:r>
              <a:rPr lang="en-US" altLang="ja-JP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                                Sometimes, a sense of inferiority acts as a motivating force.</a:t>
            </a:r>
          </a:p>
          <a:p>
            <a:pPr>
              <a:defRPr/>
            </a:pP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defRPr/>
            </a:pPr>
            <a:r>
              <a:rPr lang="en-US" altLang="ja-JP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 sense of inferiority is paired with the pursuit of superiority.</a:t>
            </a:r>
          </a:p>
          <a:p>
            <a:pPr>
              <a:defRPr/>
            </a:pP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◇Inferiority complex →Making no effort to act, using inferiority as an excuse</a:t>
            </a:r>
          </a:p>
          <a:p>
            <a:pPr>
              <a:defRPr/>
            </a:pPr>
            <a:endParaRPr lang="en-US" altLang="ja-JP" sz="969" dirty="0"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Be careful of the principle of cause and effect.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        e.g. I can’t get a partner because I’m not good looking. 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               I’m having a hard time with job hunting because of my poor education., etc.</a:t>
            </a:r>
          </a:p>
        </p:txBody>
      </p:sp>
    </p:spTree>
    <p:extLst>
      <p:ext uri="{BB962C8B-B14F-4D97-AF65-F5344CB8AC3E}">
        <p14:creationId xmlns:p14="http://schemas.microsoft.com/office/powerpoint/2010/main" val="2182815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BD0C5040-820D-4CEC-A724-B69AA108F6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770" y="599669"/>
            <a:ext cx="184731" cy="34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1662">
              <a:latin typeface="Calibri" panose="020F0502020204030204" pitchFamily="34" charset="0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C5AC5301-BFC2-4935-9ED4-DF1C3212635B}"/>
              </a:ext>
            </a:extLst>
          </p:cNvPr>
          <p:cNvSpPr/>
          <p:nvPr/>
        </p:nvSpPr>
        <p:spPr>
          <a:xfrm>
            <a:off x="392723" y="536331"/>
            <a:ext cx="5363308" cy="130561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Let’s consider ③</a:t>
            </a:r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～</a:t>
            </a:r>
            <a:r>
              <a:rPr lang="en-US" altLang="ja-JP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How can you deal with tasks in life?</a:t>
            </a:r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</a:p>
          <a:p>
            <a:pPr>
              <a:defRPr/>
            </a:pPr>
            <a:r>
              <a:rPr lang="ja-JP" altLang="en-US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・</a:t>
            </a:r>
            <a:r>
              <a:rPr lang="en-US" altLang="ja-JP" sz="969" dirty="0" err="1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Work→Roles</a:t>
            </a: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  Working on production activities that require duties and responsibilities</a:t>
            </a:r>
          </a:p>
          <a:p>
            <a:pPr>
              <a:defRPr/>
            </a:pPr>
            <a:endParaRPr lang="en-US" altLang="ja-JP" sz="969" dirty="0"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ja-JP" altLang="en-US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・</a:t>
            </a:r>
            <a:r>
              <a:rPr lang="en-US" altLang="ja-JP" sz="969" dirty="0" err="1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Love→lovers</a:t>
            </a: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, couples, parents and children, family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 </a:t>
            </a:r>
          </a:p>
          <a:p>
            <a:pPr>
              <a:defRPr/>
            </a:pPr>
            <a:r>
              <a:rPr lang="ja-JP" altLang="en-US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・</a:t>
            </a: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Relationships with others around oneself</a:t>
            </a:r>
          </a:p>
          <a:p>
            <a:pPr>
              <a:defRPr/>
            </a:pP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7AE7E52F-5700-4DEA-9FEC-70BB93E0EB7A}"/>
              </a:ext>
            </a:extLst>
          </p:cNvPr>
          <p:cNvSpPr txBox="1"/>
          <p:nvPr/>
        </p:nvSpPr>
        <p:spPr>
          <a:xfrm>
            <a:off x="361951" y="1809750"/>
            <a:ext cx="5940669" cy="2616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Work④</a:t>
            </a:r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～</a:t>
            </a:r>
            <a:r>
              <a:rPr lang="en-US" altLang="ja-JP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Write your self-image in current and future roles </a:t>
            </a:r>
            <a:endParaRPr lang="ja-JP" altLang="ja-JP" sz="1100" dirty="0">
              <a:latin typeface="ＭＳ 明朝" pitchFamily="17" charset="-128"/>
              <a:ea typeface="ＭＳ 明朝" pitchFamily="17" charset="-128"/>
            </a:endParaRPr>
          </a:p>
        </p:txBody>
      </p:sp>
      <p:graphicFrame>
        <p:nvGraphicFramePr>
          <p:cNvPr id="63" name="表 62">
            <a:extLst>
              <a:ext uri="{FF2B5EF4-FFF2-40B4-BE49-F238E27FC236}">
                <a16:creationId xmlns:a16="http://schemas.microsoft.com/office/drawing/2014/main" id="{BCE96CDE-D329-4925-AA50-B5339BA621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23018"/>
              </p:ext>
            </p:extLst>
          </p:nvPr>
        </p:nvGraphicFramePr>
        <p:xfrm>
          <a:off x="362309" y="2113085"/>
          <a:ext cx="5994530" cy="1926984"/>
        </p:xfrm>
        <a:graphic>
          <a:graphicData uri="http://schemas.openxmlformats.org/drawingml/2006/table">
            <a:tbl>
              <a:tblPr/>
              <a:tblGrid>
                <a:gridCol w="1405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89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17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900" kern="100" dirty="0">
                          <a:effectLst/>
                          <a:latin typeface="Arial" panose="020B0604020202020204" pitchFamily="34" charset="0"/>
                          <a:ea typeface="ＭＳ ゴシック" pitchFamily="49" charset="-128"/>
                          <a:cs typeface="Arial" panose="020B0604020202020204" pitchFamily="34" charset="0"/>
                        </a:rPr>
                        <a:t>As a family member/spouse</a:t>
                      </a:r>
                      <a:endParaRPr lang="ja-JP" sz="900" kern="100" dirty="0">
                        <a:effectLst/>
                        <a:latin typeface="Arial" panose="020B0604020202020204" pitchFamily="34" charset="0"/>
                        <a:ea typeface="ＭＳ ゴシック" pitchFamily="49" charset="-128"/>
                        <a:cs typeface="Arial" panose="020B0604020202020204" pitchFamily="34" charset="0"/>
                      </a:endParaRPr>
                    </a:p>
                  </a:txBody>
                  <a:tcPr marL="63301" marR="63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7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900" kern="100" dirty="0">
                          <a:effectLst/>
                          <a:latin typeface="Arial" panose="020B0604020202020204" pitchFamily="34" charset="0"/>
                          <a:ea typeface="ＭＳ ゴシック" pitchFamily="49" charset="-128"/>
                          <a:cs typeface="Arial" panose="020B0604020202020204" pitchFamily="34" charset="0"/>
                        </a:rPr>
                        <a:t>As a professional/citizen</a:t>
                      </a:r>
                      <a:endParaRPr lang="ja-JP" sz="900" kern="100" dirty="0">
                        <a:effectLst/>
                        <a:latin typeface="Arial" panose="020B0604020202020204" pitchFamily="34" charset="0"/>
                        <a:ea typeface="ＭＳ ゴシック" pitchFamily="49" charset="-128"/>
                        <a:cs typeface="Arial" panose="020B0604020202020204" pitchFamily="34" charset="0"/>
                      </a:endParaRPr>
                    </a:p>
                  </a:txBody>
                  <a:tcPr marL="63301" marR="63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7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900" kern="100" dirty="0">
                          <a:effectLst/>
                          <a:latin typeface="Arial" panose="020B0604020202020204" pitchFamily="34" charset="0"/>
                          <a:ea typeface="ＭＳ ゴシック" pitchFamily="49" charset="-128"/>
                          <a:cs typeface="Arial" panose="020B0604020202020204" pitchFamily="34" charset="0"/>
                        </a:rPr>
                        <a:t>As a person enjoying leisure time</a:t>
                      </a:r>
                      <a:endParaRPr lang="ja-JP" sz="900" kern="100" dirty="0">
                        <a:effectLst/>
                        <a:latin typeface="Arial" panose="020B0604020202020204" pitchFamily="34" charset="0"/>
                        <a:ea typeface="ＭＳ ゴシック" pitchFamily="49" charset="-128"/>
                        <a:cs typeface="Arial" panose="020B0604020202020204" pitchFamily="34" charset="0"/>
                      </a:endParaRPr>
                    </a:p>
                  </a:txBody>
                  <a:tcPr marL="63301" marR="63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7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900" kern="100" dirty="0">
                          <a:effectLst/>
                          <a:latin typeface="Arial" panose="020B0604020202020204" pitchFamily="34" charset="0"/>
                          <a:ea typeface="ＭＳ ゴシック" pitchFamily="49" charset="-128"/>
                          <a:cs typeface="Arial" panose="020B0604020202020204" pitchFamily="34" charset="0"/>
                        </a:rPr>
                        <a:t>As a student/child</a:t>
                      </a:r>
                      <a:endParaRPr lang="ja-JP" sz="900" kern="100" dirty="0">
                        <a:effectLst/>
                        <a:latin typeface="Arial" panose="020B0604020202020204" pitchFamily="34" charset="0"/>
                        <a:ea typeface="ＭＳ ゴシック" pitchFamily="49" charset="-128"/>
                        <a:cs typeface="Arial" panose="020B0604020202020204" pitchFamily="34" charset="0"/>
                      </a:endParaRPr>
                    </a:p>
                  </a:txBody>
                  <a:tcPr marL="63301" marR="63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37ED636-84B6-42C4-91DA-705F036C4820}"/>
              </a:ext>
            </a:extLst>
          </p:cNvPr>
          <p:cNvSpPr txBox="1"/>
          <p:nvPr/>
        </p:nvSpPr>
        <p:spPr>
          <a:xfrm>
            <a:off x="370743" y="4138246"/>
            <a:ext cx="5940669" cy="27970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Let’s consider. ④</a:t>
            </a:r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～’</a:t>
            </a:r>
            <a:r>
              <a:rPr lang="en-US" altLang="ja-JP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Courage’ is necessary to deal with tasks in life</a:t>
            </a:r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endParaRPr lang="en-US" altLang="ja-JP" sz="11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defRPr/>
            </a:pPr>
            <a:r>
              <a:rPr lang="ja-JP" altLang="en-US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〇</a:t>
            </a: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About courage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●Considering the separation of tasks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    Eliminate other people’s tasks (Choose the best way you believe and not the shortest way).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    You can’t do anything about how others evaluate you because of that.</a:t>
            </a:r>
          </a:p>
          <a:p>
            <a:pPr>
              <a:defRPr/>
            </a:pPr>
            <a:endParaRPr lang="en-US" altLang="ja-JP" sz="969" dirty="0"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●Try not to fulfill esteem needs.</a:t>
            </a:r>
          </a:p>
          <a:p>
            <a:pPr>
              <a:defRPr/>
            </a:pPr>
            <a:endParaRPr lang="en-US" altLang="ja-JP" sz="969" dirty="0"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●Have the courage to accept the results of your tasks.</a:t>
            </a:r>
          </a:p>
          <a:p>
            <a:pPr>
              <a:defRPr/>
            </a:pPr>
            <a:endParaRPr lang="en-US" altLang="ja-JP" sz="969" dirty="0"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●Consider that you are the only person who can change yourself.</a:t>
            </a:r>
          </a:p>
          <a:p>
            <a:pPr>
              <a:defRPr/>
            </a:pPr>
            <a:endParaRPr lang="en-US" altLang="ja-JP" sz="969" dirty="0"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ja-JP" altLang="en-US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〇</a:t>
            </a: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To have the courage</a:t>
            </a:r>
          </a:p>
          <a:p>
            <a:pPr>
              <a:defRPr/>
            </a:pPr>
            <a:r>
              <a:rPr lang="ja-JP" altLang="en-US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・</a:t>
            </a: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Don’t evaluate others. Be appreciative of what other people do.</a:t>
            </a:r>
          </a:p>
          <a:p>
            <a:pPr>
              <a:defRPr/>
            </a:pPr>
            <a:r>
              <a:rPr lang="ja-JP" altLang="en-US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・</a:t>
            </a: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Develop self-acceptance, not self-affirmation.</a:t>
            </a:r>
          </a:p>
          <a:p>
            <a:pPr>
              <a:defRPr/>
            </a:pPr>
            <a:r>
              <a:rPr lang="ja-JP" altLang="en-US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・</a:t>
            </a: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Trust your fellows and friends. (The opposite of trust is suspicion.)</a:t>
            </a:r>
          </a:p>
          <a:p>
            <a:pPr>
              <a:defRPr/>
            </a:pPr>
            <a:r>
              <a:rPr lang="ja-JP" altLang="en-US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・</a:t>
            </a: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Consider how you can make a contribution to others.</a:t>
            </a: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endParaRPr lang="ja-JP" altLang="ja-JP" sz="969" u="sng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D69ADA9F-DEED-4DC2-A1CD-732C0E6CDFF5}"/>
              </a:ext>
            </a:extLst>
          </p:cNvPr>
          <p:cNvSpPr txBox="1"/>
          <p:nvPr/>
        </p:nvSpPr>
        <p:spPr>
          <a:xfrm>
            <a:off x="416170" y="7092774"/>
            <a:ext cx="5940669" cy="2616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ja-JP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Work ⑤</a:t>
            </a:r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Consider whom and how you want to please.</a:t>
            </a:r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endParaRPr lang="ja-JP" altLang="ja-JP" sz="11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1A369BC4-6262-4605-9FA1-2CC421C0A8FD}"/>
              </a:ext>
            </a:extLst>
          </p:cNvPr>
          <p:cNvSpPr/>
          <p:nvPr/>
        </p:nvSpPr>
        <p:spPr>
          <a:xfrm>
            <a:off x="361950" y="7057292"/>
            <a:ext cx="6125308" cy="163536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1662"/>
          </a:p>
        </p:txBody>
      </p:sp>
    </p:spTree>
    <p:extLst>
      <p:ext uri="{BB962C8B-B14F-4D97-AF65-F5344CB8AC3E}">
        <p14:creationId xmlns:p14="http://schemas.microsoft.com/office/powerpoint/2010/main" val="2245110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638</Words>
  <Application>Microsoft Office PowerPoint</Application>
  <PresentationFormat>画面に合わせる (4:3)</PresentationFormat>
  <Paragraphs>102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HGP創英角ｺﾞｼｯｸUB</vt:lpstr>
      <vt:lpstr>ＭＳ Ｐ明朝</vt:lpstr>
      <vt:lpstr>ＭＳ ゴシック</vt:lpstr>
      <vt:lpstr>ＭＳ 明朝</vt:lpstr>
      <vt:lpstr>Arial</vt:lpstr>
      <vt:lpstr>Calibri</vt:lpstr>
      <vt:lpstr>Calibri Light</vt:lpstr>
      <vt:lpstr>Century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石井 三恵</dc:creator>
  <cp:lastModifiedBy>石井　三恵</cp:lastModifiedBy>
  <cp:revision>5</cp:revision>
  <dcterms:created xsi:type="dcterms:W3CDTF">2018-08-17T07:59:21Z</dcterms:created>
  <dcterms:modified xsi:type="dcterms:W3CDTF">2022-02-10T14:47:01Z</dcterms:modified>
</cp:coreProperties>
</file>