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84" r:id="rId2"/>
    <p:sldId id="285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99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35ECD-82FD-4A31-998F-C1BCA9FC3398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12438-D36D-47D9-B740-22865B45C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7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>
            <a:extLst>
              <a:ext uri="{FF2B5EF4-FFF2-40B4-BE49-F238E27FC236}">
                <a16:creationId xmlns:a16="http://schemas.microsoft.com/office/drawing/2014/main" id="{B7EE9F24-EEF6-4267-A898-1A460219D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>
            <a:extLst>
              <a:ext uri="{FF2B5EF4-FFF2-40B4-BE49-F238E27FC236}">
                <a16:creationId xmlns:a16="http://schemas.microsoft.com/office/drawing/2014/main" id="{3C32835E-5D92-4A69-B2A8-6E9B0D8AF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6628" name="スライド番号プレースホルダー 3">
            <a:extLst>
              <a:ext uri="{FF2B5EF4-FFF2-40B4-BE49-F238E27FC236}">
                <a16:creationId xmlns:a16="http://schemas.microsoft.com/office/drawing/2014/main" id="{0B908CAB-2E62-4096-9EA0-D0065D650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C281795-934F-4A93-A456-F129FA98EE8C}" type="slidenum">
              <a:rPr lang="ja-JP" altLang="en-US" sz="1200" smtClean="0">
                <a:latin typeface="Arial" panose="020B0604020202020204" pitchFamily="34" charset="0"/>
              </a:rPr>
              <a:pPr/>
              <a:t>1</a:t>
            </a:fld>
            <a:endParaRPr lang="ja-JP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8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71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86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4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94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86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9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88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82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2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C66D-0478-49D7-98F2-0F846BF25936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49CA-E7DC-4278-84DF-87339E534E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28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テキスト ボックス 3">
            <a:extLst>
              <a:ext uri="{FF2B5EF4-FFF2-40B4-BE49-F238E27FC236}">
                <a16:creationId xmlns:a16="http://schemas.microsoft.com/office/drawing/2014/main" id="{5E5F26BD-14AF-418C-AF89-60393124D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43" y="205155"/>
            <a:ext cx="5584580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108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DesignsⅠ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Lesson11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Scheduling Skills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AC8228A-0642-4422-9D5F-02579F3E4670}"/>
              </a:ext>
            </a:extLst>
          </p:cNvPr>
          <p:cNvCxnSpPr/>
          <p:nvPr/>
        </p:nvCxnSpPr>
        <p:spPr>
          <a:xfrm>
            <a:off x="438151" y="471854"/>
            <a:ext cx="57824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604" name="テキスト ボックス 7">
            <a:extLst>
              <a:ext uri="{FF2B5EF4-FFF2-40B4-BE49-F238E27FC236}">
                <a16:creationId xmlns:a16="http://schemas.microsoft.com/office/drawing/2014/main" id="{D074FDD1-2AE1-431B-B4BD-22A8F79F9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3" y="537797"/>
            <a:ext cx="5782408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1. Equip yourself with basic abilities as a member of society.</a:t>
            </a:r>
            <a:endParaRPr lang="ja-JP" altLang="ja-JP" sz="1015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5605" name="図表 10">
            <a:extLst>
              <a:ext uri="{FF2B5EF4-FFF2-40B4-BE49-F238E27FC236}">
                <a16:creationId xmlns:a16="http://schemas.microsoft.com/office/drawing/2014/main" id="{6F35A44E-9DFD-4D11-BFCD-9BA4A96FD47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069649"/>
            <a:ext cx="3590192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テキスト ボックス 12">
            <a:extLst>
              <a:ext uri="{FF2B5EF4-FFF2-40B4-BE49-F238E27FC236}">
                <a16:creationId xmlns:a16="http://schemas.microsoft.com/office/drawing/2014/main" id="{F5935B98-698B-4FAE-A183-4A780972F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3" y="2750528"/>
            <a:ext cx="4586654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2. PDCA</a:t>
            </a:r>
            <a:r>
              <a:rPr lang="ja-JP" altLang="en-US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サイクルで目標達成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617DDF5-2FBE-4693-90EC-3A552BF5030D}"/>
              </a:ext>
            </a:extLst>
          </p:cNvPr>
          <p:cNvSpPr txBox="1"/>
          <p:nvPr/>
        </p:nvSpPr>
        <p:spPr>
          <a:xfrm>
            <a:off x="4226170" y="3171093"/>
            <a:ext cx="2259623" cy="20311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How to P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How to D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How to C</a:t>
            </a: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lang="en-US" altLang="ja-JP" sz="969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itchFamily="50" charset="-128"/>
                <a:ea typeface="HGP創英角ｺﾞｼｯｸUB" pitchFamily="50" charset="-128"/>
              </a:rPr>
              <a:t>How to A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C52C8951-4BD7-4731-B7A0-EA93634D6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41020"/>
              </p:ext>
            </p:extLst>
          </p:nvPr>
        </p:nvGraphicFramePr>
        <p:xfrm>
          <a:off x="504093" y="6116516"/>
          <a:ext cx="5915756" cy="230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6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6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6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6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1585">
                <a:tc>
                  <a:txBody>
                    <a:bodyPr/>
                    <a:lstStyle/>
                    <a:p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By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when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46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Who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？ </a:t>
                      </a:r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With whom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？</a:t>
                      </a:r>
                      <a:endParaRPr kumimoji="1" lang="en-US" altLang="ja-JP" sz="900" dirty="0">
                        <a:latin typeface="Arial" panose="020B0604020202020204" pitchFamily="34" charset="0"/>
                        <a:ea typeface="HGP創英角ｺﾞｼｯｸUB" pitchFamily="50" charset="-128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Simulate who will be involved.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872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What will you do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？</a:t>
                      </a:r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74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How will you do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？</a:t>
                      </a:r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407"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How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much will it cost</a:t>
                      </a:r>
                      <a:r>
                        <a:rPr kumimoji="1" lang="ja-JP" altLang="en-US" sz="900" dirty="0">
                          <a:latin typeface="Arial" panose="020B0604020202020204" pitchFamily="34" charset="0"/>
                          <a:ea typeface="HGP創英角ｺﾞｼｯｸUB" pitchFamily="50" charset="-128"/>
                          <a:cs typeface="Arial" panose="020B0604020202020204" pitchFamily="34" charset="0"/>
                        </a:rPr>
                        <a:t>？</a:t>
                      </a:r>
                      <a:endParaRPr kumimoji="1" lang="ja-JP" alt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84404" marR="84404" marT="42183" marB="421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F32BD-B873-415F-A4CB-28A1B030A0C3}"/>
              </a:ext>
            </a:extLst>
          </p:cNvPr>
          <p:cNvSpPr txBox="1"/>
          <p:nvPr/>
        </p:nvSpPr>
        <p:spPr>
          <a:xfrm>
            <a:off x="438150" y="5808785"/>
            <a:ext cx="4319954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※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Process management examples to design P and D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5665" name="Picture 182">
            <a:extLst>
              <a:ext uri="{FF2B5EF4-FFF2-40B4-BE49-F238E27FC236}">
                <a16:creationId xmlns:a16="http://schemas.microsoft.com/office/drawing/2014/main" id="{14DED25E-AA0A-4D97-9332-70541483A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1" y="803031"/>
            <a:ext cx="3288323" cy="177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6" name="Picture 183">
            <a:extLst>
              <a:ext uri="{FF2B5EF4-FFF2-40B4-BE49-F238E27FC236}">
                <a16:creationId xmlns:a16="http://schemas.microsoft.com/office/drawing/2014/main" id="{8EF0826C-445F-4D77-B27C-29FA0B4CB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643" y="1201615"/>
            <a:ext cx="2832588" cy="137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A746A64C-81B3-4069-9140-545A597A1E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465" y="831270"/>
            <a:ext cx="2423370" cy="34293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7072BC0-A71A-4893-B4CA-7C76F9998C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391" y="1686362"/>
            <a:ext cx="2674125" cy="37297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EFB0C7E-8AB4-4A3F-963B-F646ABB9B6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70796" y="1231035"/>
            <a:ext cx="2228347" cy="3393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AB3DCE3-7889-4AEE-9C27-E9110949529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3007" b="16568"/>
          <a:stretch/>
        </p:blipFill>
        <p:spPr>
          <a:xfrm>
            <a:off x="625153" y="1155920"/>
            <a:ext cx="2704202" cy="49253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1A39B84-748D-4F92-9DCB-667E89F7EEC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027" t="3195" r="4728" b="23662"/>
          <a:stretch/>
        </p:blipFill>
        <p:spPr>
          <a:xfrm>
            <a:off x="652465" y="2055455"/>
            <a:ext cx="2776535" cy="47463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486EA85-9D53-417B-985C-9BB6691317E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3001" r="1923" b="16533"/>
          <a:stretch/>
        </p:blipFill>
        <p:spPr>
          <a:xfrm>
            <a:off x="3857697" y="1631614"/>
            <a:ext cx="2341912" cy="85302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28315C3-089B-4D46-B30A-D70D7650AB4E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5835" r="6793" b="12875"/>
          <a:stretch/>
        </p:blipFill>
        <p:spPr>
          <a:xfrm>
            <a:off x="504094" y="3142985"/>
            <a:ext cx="1013622" cy="46967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937775A-DE45-4F26-9725-CEED6F71422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88931" y="3125241"/>
            <a:ext cx="946080" cy="46433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07290C9-5048-4491-BD3C-EF9FB82A56C7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-1462" t="18284" r="9984" b="19319"/>
          <a:stretch/>
        </p:blipFill>
        <p:spPr>
          <a:xfrm>
            <a:off x="2948867" y="4845324"/>
            <a:ext cx="1348143" cy="24853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ACBB6A1-226D-4E5B-A40B-81F6EDE84C5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4093" y="4841253"/>
            <a:ext cx="1013622" cy="46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グループ化 15">
            <a:extLst>
              <a:ext uri="{FF2B5EF4-FFF2-40B4-BE49-F238E27FC236}">
                <a16:creationId xmlns:a16="http://schemas.microsoft.com/office/drawing/2014/main" id="{60CCC4B5-D163-4BCC-9BED-4AEBD09567FE}"/>
              </a:ext>
            </a:extLst>
          </p:cNvPr>
          <p:cNvGrpSpPr>
            <a:grpSpLocks/>
          </p:cNvGrpSpPr>
          <p:nvPr/>
        </p:nvGrpSpPr>
        <p:grpSpPr bwMode="auto">
          <a:xfrm>
            <a:off x="108547" y="349531"/>
            <a:ext cx="6424227" cy="3431154"/>
            <a:chOff x="68379" y="169911"/>
            <a:chExt cx="6959579" cy="3717083"/>
          </a:xfrm>
        </p:grpSpPr>
        <p:sp>
          <p:nvSpPr>
            <p:cNvPr id="27653" name="テキスト ボックス 5">
              <a:extLst>
                <a:ext uri="{FF2B5EF4-FFF2-40B4-BE49-F238E27FC236}">
                  <a16:creationId xmlns:a16="http://schemas.microsoft.com/office/drawing/2014/main" id="{DC78F7F0-4A21-489E-AC50-39E2F09534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61" y="169911"/>
              <a:ext cx="3768366" cy="283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ja-JP" sz="11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3. Work: ‘Redesign’ your goals in university life</a:t>
              </a:r>
            </a:p>
          </p:txBody>
        </p:sp>
        <p:sp>
          <p:nvSpPr>
            <p:cNvPr id="8" name="円/楕円 7">
              <a:extLst>
                <a:ext uri="{FF2B5EF4-FFF2-40B4-BE49-F238E27FC236}">
                  <a16:creationId xmlns:a16="http://schemas.microsoft.com/office/drawing/2014/main" id="{F01308C1-DD3E-455A-B2CB-3918033C40A5}"/>
                </a:ext>
              </a:extLst>
            </p:cNvPr>
            <p:cNvSpPr/>
            <p:nvPr/>
          </p:nvSpPr>
          <p:spPr>
            <a:xfrm>
              <a:off x="1681163" y="921196"/>
              <a:ext cx="2952750" cy="295116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62"/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ED7B60B-C654-4AD3-B2C2-6A90293ED2A4}"/>
                </a:ext>
              </a:extLst>
            </p:cNvPr>
            <p:cNvCxnSpPr/>
            <p:nvPr/>
          </p:nvCxnSpPr>
          <p:spPr>
            <a:xfrm>
              <a:off x="188913" y="2411413"/>
              <a:ext cx="648017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B91C4E8F-E4A2-4E0D-9855-774B4A406706}"/>
                </a:ext>
              </a:extLst>
            </p:cNvPr>
            <p:cNvCxnSpPr>
              <a:cxnSpLocks/>
            </p:cNvCxnSpPr>
            <p:nvPr/>
          </p:nvCxnSpPr>
          <p:spPr>
            <a:xfrm>
              <a:off x="3214004" y="935832"/>
              <a:ext cx="0" cy="29511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657" name="テキスト ボックス 13">
              <a:extLst>
                <a:ext uri="{FF2B5EF4-FFF2-40B4-BE49-F238E27FC236}">
                  <a16:creationId xmlns:a16="http://schemas.microsoft.com/office/drawing/2014/main" id="{5FB739C9-EB01-4DFC-A495-2DBABE5E3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4925" y="1535113"/>
              <a:ext cx="936625" cy="284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108">
                  <a:latin typeface="Calibri" panose="020F0502020204030204" pitchFamily="34" charset="0"/>
                </a:rPr>
                <a:t>Plan</a:t>
              </a:r>
              <a:endParaRPr lang="ja-JP" altLang="en-US" sz="1108">
                <a:latin typeface="Calibri" panose="020F0502020204030204" pitchFamily="34" charset="0"/>
              </a:endParaRPr>
            </a:p>
          </p:txBody>
        </p:sp>
        <p:sp>
          <p:nvSpPr>
            <p:cNvPr id="27658" name="テキスト ボックス 14">
              <a:extLst>
                <a:ext uri="{FF2B5EF4-FFF2-40B4-BE49-F238E27FC236}">
                  <a16:creationId xmlns:a16="http://schemas.microsoft.com/office/drawing/2014/main" id="{F3366721-90B2-4965-9871-1BAC629B6E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925" y="1566863"/>
              <a:ext cx="936625" cy="284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108">
                  <a:latin typeface="Calibri" panose="020F0502020204030204" pitchFamily="34" charset="0"/>
                </a:rPr>
                <a:t>Do</a:t>
              </a:r>
              <a:endParaRPr lang="ja-JP" altLang="en-US" sz="1108">
                <a:latin typeface="Calibri" panose="020F0502020204030204" pitchFamily="34" charset="0"/>
              </a:endParaRPr>
            </a:p>
          </p:txBody>
        </p:sp>
        <p:sp>
          <p:nvSpPr>
            <p:cNvPr id="27659" name="テキスト ボックス 15">
              <a:extLst>
                <a:ext uri="{FF2B5EF4-FFF2-40B4-BE49-F238E27FC236}">
                  <a16:creationId xmlns:a16="http://schemas.microsoft.com/office/drawing/2014/main" id="{7A367739-3A4E-47DB-99B5-6420DE03F0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3138" y="2497138"/>
              <a:ext cx="636587" cy="284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108">
                  <a:latin typeface="Calibri" panose="020F0502020204030204" pitchFamily="34" charset="0"/>
                </a:rPr>
                <a:t>Check</a:t>
              </a:r>
              <a:endParaRPr lang="ja-JP" altLang="en-US" sz="1108">
                <a:latin typeface="Calibri" panose="020F0502020204030204" pitchFamily="34" charset="0"/>
              </a:endParaRPr>
            </a:p>
          </p:txBody>
        </p:sp>
        <p:sp>
          <p:nvSpPr>
            <p:cNvPr id="27660" name="テキスト ボックス 16">
              <a:extLst>
                <a:ext uri="{FF2B5EF4-FFF2-40B4-BE49-F238E27FC236}">
                  <a16:creationId xmlns:a16="http://schemas.microsoft.com/office/drawing/2014/main" id="{43FE68E3-F86E-4CD5-B9CF-525F9DE5AB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1263" y="2525239"/>
              <a:ext cx="647700" cy="284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108" dirty="0">
                  <a:latin typeface="Calibri" panose="020F0502020204030204" pitchFamily="34" charset="0"/>
                </a:rPr>
                <a:t>Action</a:t>
              </a:r>
              <a:endParaRPr lang="ja-JP" altLang="en-US" sz="1108" dirty="0">
                <a:latin typeface="Calibri" panose="020F0502020204030204" pitchFamily="34" charset="0"/>
              </a:endParaRPr>
            </a:p>
          </p:txBody>
        </p:sp>
        <p:sp>
          <p:nvSpPr>
            <p:cNvPr id="27661" name="正方形/長方形 17">
              <a:extLst>
                <a:ext uri="{FF2B5EF4-FFF2-40B4-BE49-F238E27FC236}">
                  <a16:creationId xmlns:a16="http://schemas.microsoft.com/office/drawing/2014/main" id="{CA16C2B0-99DA-408C-8475-44BE2DFB7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79" y="472764"/>
              <a:ext cx="2804996" cy="946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ja-JP" sz="1015" dirty="0">
                  <a:latin typeface="Arial" panose="020B0604020202020204" pitchFamily="34" charset="0"/>
                  <a:ea typeface="ＭＳ Ｐ明朝" panose="02020600040205080304" pitchFamily="18" charset="-128"/>
                  <a:cs typeface="Arial" panose="020B0604020202020204" pitchFamily="34" charset="0"/>
                </a:rPr>
                <a:t>P: What were your thoughts, resolutions,   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en-US" altLang="ja-JP" sz="1015" dirty="0">
                  <a:latin typeface="Arial" panose="020B0604020202020204" pitchFamily="34" charset="0"/>
                  <a:ea typeface="ＭＳ Ｐ明朝" panose="02020600040205080304" pitchFamily="18" charset="-128"/>
                  <a:cs typeface="Arial" panose="020B0604020202020204" pitchFamily="34" charset="0"/>
                </a:rPr>
                <a:t>    and objectives when you entered the  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en-US" altLang="ja-JP" sz="1015" dirty="0">
                  <a:latin typeface="Arial" panose="020B0604020202020204" pitchFamily="34" charset="0"/>
                  <a:ea typeface="ＭＳ Ｐ明朝" panose="02020600040205080304" pitchFamily="18" charset="-128"/>
                  <a:cs typeface="Arial" panose="020B0604020202020204" pitchFamily="34" charset="0"/>
                </a:rPr>
                <a:t>    university?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en-US" altLang="ja-JP" sz="1015" dirty="0">
                  <a:latin typeface="Arial" panose="020B0604020202020204" pitchFamily="34" charset="0"/>
                  <a:ea typeface="ＭＳ Ｐ明朝" panose="02020600040205080304" pitchFamily="18" charset="-128"/>
                  <a:cs typeface="Arial" panose="020B0604020202020204" pitchFamily="34" charset="0"/>
                </a:rPr>
                <a:t>   What kind of university student do you 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en-US" altLang="ja-JP" sz="1015" dirty="0">
                  <a:latin typeface="Arial" panose="020B0604020202020204" pitchFamily="34" charset="0"/>
                  <a:ea typeface="ＭＳ Ｐ明朝" panose="02020600040205080304" pitchFamily="18" charset="-128"/>
                  <a:cs typeface="Arial" panose="020B0604020202020204" pitchFamily="34" charset="0"/>
                </a:rPr>
                <a:t>   want to be?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57B93127-91D6-4C6C-8A75-915076F85025}"/>
                </a:ext>
              </a:extLst>
            </p:cNvPr>
            <p:cNvSpPr/>
            <p:nvPr/>
          </p:nvSpPr>
          <p:spPr>
            <a:xfrm>
              <a:off x="4702962" y="684212"/>
              <a:ext cx="2091198" cy="2615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969" dirty="0">
                  <a:latin typeface="Arial" panose="020B0604020202020204" pitchFamily="34" charset="0"/>
                  <a:ea typeface="ＭＳ Ｐ明朝" pitchFamily="18" charset="-128"/>
                  <a:cs typeface="Arial" panose="020B0604020202020204" pitchFamily="34" charset="0"/>
                </a:rPr>
                <a:t>D: How is your actual situation?</a:t>
              </a:r>
              <a:endParaRPr lang="ja-JP" altLang="ja-JP" sz="969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D804E8D9-FD08-4DB5-8CB3-3C3E9DF93755}"/>
                </a:ext>
              </a:extLst>
            </p:cNvPr>
            <p:cNvSpPr/>
            <p:nvPr/>
          </p:nvSpPr>
          <p:spPr>
            <a:xfrm>
              <a:off x="4326841" y="2497138"/>
              <a:ext cx="2701117" cy="12903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C: What would you like to improve  </a:t>
              </a:r>
            </a:p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   about yourself?</a:t>
              </a:r>
              <a:endParaRPr lang="ja-JP" altLang="ja-JP" sz="102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   What kind of abilities will you </a:t>
              </a:r>
            </a:p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   equip yourself with?</a:t>
              </a:r>
              <a:endParaRPr lang="ja-JP" altLang="ja-JP" sz="102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   What kind of attitude and mindset </a:t>
              </a:r>
            </a:p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   do you think you should have?</a:t>
              </a:r>
              <a:endParaRPr lang="ja-JP" altLang="ja-JP" sz="102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  <a:p>
              <a:pPr marL="228600" algn="just">
                <a:spcAft>
                  <a:spcPts val="0"/>
                </a:spcAft>
              </a:pPr>
              <a:r>
                <a:rPr lang="en-US" altLang="ja-JP" sz="1020" kern="100" dirty="0">
                  <a:latin typeface="Arial" panose="020B0604020202020204" pitchFamily="34" charset="0"/>
                  <a:ea typeface="ＭＳ 明朝" panose="02020609040205080304" pitchFamily="17" charset="-128"/>
                  <a:cs typeface="Times New Roman" panose="02020603050405020304" pitchFamily="18" charset="0"/>
                </a:rPr>
                <a:t>    (It is OK if the first step is small.)</a:t>
              </a:r>
              <a:endParaRPr lang="ja-JP" altLang="ja-JP" sz="102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36FB2EA-158D-4F9D-A7DC-865C64C6C532}"/>
                </a:ext>
              </a:extLst>
            </p:cNvPr>
            <p:cNvSpPr/>
            <p:nvPr/>
          </p:nvSpPr>
          <p:spPr>
            <a:xfrm>
              <a:off x="377286" y="3336299"/>
              <a:ext cx="1944687" cy="42317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969" dirty="0">
                  <a:latin typeface="Arial" panose="020B0604020202020204" pitchFamily="34" charset="0"/>
                  <a:ea typeface="ＭＳ Ｐ明朝" pitchFamily="18" charset="-128"/>
                  <a:cs typeface="Arial" panose="020B0604020202020204" pitchFamily="34" charset="0"/>
                </a:rPr>
                <a:t>A: What are you conscious</a:t>
              </a:r>
            </a:p>
            <a:p>
              <a:pPr>
                <a:defRPr/>
              </a:pPr>
              <a:r>
                <a:rPr lang="en-US" altLang="ja-JP" sz="969" dirty="0">
                  <a:latin typeface="Arial" panose="020B0604020202020204" pitchFamily="34" charset="0"/>
                  <a:ea typeface="ＭＳ Ｐ明朝" pitchFamily="18" charset="-128"/>
                  <a:cs typeface="Arial" panose="020B0604020202020204" pitchFamily="34" charset="0"/>
                </a:rPr>
                <a:t>    of acting?</a:t>
              </a:r>
              <a:endParaRPr lang="ja-JP" altLang="ja-JP" sz="969" dirty="0">
                <a:latin typeface="Arial" panose="020B0604020202020204" pitchFamily="34" charset="0"/>
                <a:ea typeface="ＭＳ Ｐ明朝" pitchFamily="18" charset="-128"/>
                <a:cs typeface="Arial" panose="020B0604020202020204" pitchFamily="34" charset="0"/>
              </a:endParaRPr>
            </a:p>
          </p:txBody>
        </p:sp>
      </p:grpSp>
      <p:sp>
        <p:nvSpPr>
          <p:cNvPr id="27651" name="テキスト ボックス 23">
            <a:extLst>
              <a:ext uri="{FF2B5EF4-FFF2-40B4-BE49-F238E27FC236}">
                <a16:creationId xmlns:a16="http://schemas.microsoft.com/office/drawing/2014/main" id="{38A32298-E1D0-47AD-B7FD-83FFCF815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80" y="4580469"/>
            <a:ext cx="29908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4. Work: Declare your re-designed goal again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</a:t>
            </a:r>
          </a:p>
        </p:txBody>
      </p:sp>
      <p:sp>
        <p:nvSpPr>
          <p:cNvPr id="27652" name="テキスト ボックス 24">
            <a:extLst>
              <a:ext uri="{FF2B5EF4-FFF2-40B4-BE49-F238E27FC236}">
                <a16:creationId xmlns:a16="http://schemas.microsoft.com/office/drawing/2014/main" id="{44B72723-DC53-46A0-9C17-84EDA643D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1" y="4869473"/>
            <a:ext cx="5782408" cy="315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8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Goal theme</a:t>
            </a:r>
            <a:r>
              <a:rPr lang="ja-JP" altLang="en-US" sz="1108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</a:t>
            </a: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8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By when</a:t>
            </a:r>
            <a:r>
              <a:rPr lang="ja-JP" altLang="en-US" sz="1108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</a:t>
            </a: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20" kern="100" dirty="0"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Necessary resources (skills, required personnel, capital, information, etc.)</a:t>
            </a:r>
            <a:r>
              <a:rPr lang="ja-JP" altLang="en-US" sz="1108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</a:t>
            </a: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20" kern="100" dirty="0"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Possible challenges</a:t>
            </a:r>
            <a:r>
              <a:rPr lang="ja-JP" altLang="en-US" sz="1108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</a:t>
            </a: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8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ja-JP" sz="1020" kern="100" dirty="0">
                <a:latin typeface="Arial" panose="020B0604020202020204" pitchFamily="34" charset="0"/>
                <a:ea typeface="ＭＳ 明朝" panose="02020609040205080304" pitchFamily="17" charset="-128"/>
                <a:cs typeface="Times New Roman" panose="02020603050405020304" pitchFamily="18" charset="0"/>
              </a:rPr>
              <a:t>Specific execution methods</a:t>
            </a:r>
            <a:r>
              <a:rPr lang="ja-JP" altLang="en-US" sz="1050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</a:t>
            </a:r>
            <a:endParaRPr lang="ja-JP" altLang="ja-JP" sz="102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10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091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236</Words>
  <Application>Microsoft Office PowerPoint</Application>
  <PresentationFormat>画面に合わせる (4:3)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　三恵</cp:lastModifiedBy>
  <cp:revision>7</cp:revision>
  <dcterms:created xsi:type="dcterms:W3CDTF">2018-08-17T08:33:20Z</dcterms:created>
  <dcterms:modified xsi:type="dcterms:W3CDTF">2022-02-10T14:47:28Z</dcterms:modified>
</cp:coreProperties>
</file>