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8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68" d="100"/>
          <a:sy n="68" d="100"/>
        </p:scale>
        <p:origin x="217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5B32-5332-4B82-8EE7-8F28106744A7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AB3-D5F9-4B81-805E-1CC101A2C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80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5B32-5332-4B82-8EE7-8F28106744A7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AB3-D5F9-4B81-805E-1CC101A2C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92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5B32-5332-4B82-8EE7-8F28106744A7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AB3-D5F9-4B81-805E-1CC101A2C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8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5B32-5332-4B82-8EE7-8F28106744A7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AB3-D5F9-4B81-805E-1CC101A2C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68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5B32-5332-4B82-8EE7-8F28106744A7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AB3-D5F9-4B81-805E-1CC101A2C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89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5B32-5332-4B82-8EE7-8F28106744A7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AB3-D5F9-4B81-805E-1CC101A2C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5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5B32-5332-4B82-8EE7-8F28106744A7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AB3-D5F9-4B81-805E-1CC101A2C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56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5B32-5332-4B82-8EE7-8F28106744A7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AB3-D5F9-4B81-805E-1CC101A2C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92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5B32-5332-4B82-8EE7-8F28106744A7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AB3-D5F9-4B81-805E-1CC101A2C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51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5B32-5332-4B82-8EE7-8F28106744A7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AB3-D5F9-4B81-805E-1CC101A2C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12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5B32-5332-4B82-8EE7-8F28106744A7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AB3-D5F9-4B81-805E-1CC101A2C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52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85B32-5332-4B82-8EE7-8F28106744A7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95AB3-D5F9-4B81-805E-1CC101A2C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09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">
            <a:extLst>
              <a:ext uri="{FF2B5EF4-FFF2-40B4-BE49-F238E27FC236}">
                <a16:creationId xmlns:a16="http://schemas.microsoft.com/office/drawing/2014/main" id="{E8C89690-8EFA-46EB-BDB3-0E268B905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9357" y="24181"/>
            <a:ext cx="4492499" cy="265234"/>
          </a:xfrm>
        </p:spPr>
        <p:txBody>
          <a:bodyPr>
            <a:normAutofit/>
          </a:bodyPr>
          <a:lstStyle/>
          <a:p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Career </a:t>
            </a:r>
            <a:r>
              <a:rPr lang="en-US" altLang="ja-JP" sz="1200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DesignⅠ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Lesson 3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200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Setsunan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University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FEA72300-F43C-4354-A5B8-76043FA6B315}"/>
              </a:ext>
            </a:extLst>
          </p:cNvPr>
          <p:cNvCxnSpPr/>
          <p:nvPr/>
        </p:nvCxnSpPr>
        <p:spPr>
          <a:xfrm>
            <a:off x="504092" y="383931"/>
            <a:ext cx="56505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D395C2D-0D40-4CBF-ADF9-0EE0959CC284}"/>
              </a:ext>
            </a:extLst>
          </p:cNvPr>
          <p:cNvSpPr txBox="1"/>
          <p:nvPr/>
        </p:nvSpPr>
        <p:spPr>
          <a:xfrm>
            <a:off x="539262" y="479182"/>
            <a:ext cx="5650523" cy="10865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923" dirty="0">
                <a:latin typeface="+mj-ea"/>
                <a:ea typeface="+mj-ea"/>
              </a:rPr>
              <a:t>■</a:t>
            </a:r>
            <a:r>
              <a:rPr lang="en-US" altLang="ja-JP" sz="923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Arial" panose="020B0604020202020204" pitchFamily="34" charset="0"/>
              </a:rPr>
              <a:t>Founding Spirit</a:t>
            </a:r>
          </a:p>
          <a:p>
            <a:pPr>
              <a:defRPr/>
            </a:pPr>
            <a:r>
              <a:rPr lang="en-US" altLang="ja-JP" sz="923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Preparing high-level specialists with practical skills grounded in solid theories for the betterment of the world and people.</a:t>
            </a:r>
          </a:p>
          <a:p>
            <a:pPr eaLnBrk="1" hangingPunct="1">
              <a:defRPr/>
            </a:pPr>
            <a:endParaRPr lang="ja-JP" altLang="en-US" sz="923" dirty="0">
              <a:latin typeface="ＭＳ Ｐ明朝" pitchFamily="18" charset="-128"/>
              <a:ea typeface="ＭＳ Ｐ明朝" pitchFamily="18" charset="-128"/>
            </a:endParaRPr>
          </a:p>
          <a:p>
            <a:pPr>
              <a:defRPr/>
            </a:pPr>
            <a:r>
              <a:rPr lang="ja-JP" altLang="en-US" sz="923" dirty="0">
                <a:latin typeface="HGP創英角ｺﾞｼｯｸUB" pitchFamily="50" charset="-128"/>
                <a:ea typeface="HGP創英角ｺﾞｼｯｸUB" pitchFamily="50" charset="-128"/>
              </a:rPr>
              <a:t>■</a:t>
            </a:r>
            <a:r>
              <a:rPr lang="en-US" altLang="ja-JP" sz="923" dirty="0">
                <a:latin typeface="HGP創英角ｺﾞｼｯｸUB" pitchFamily="50" charset="-128"/>
                <a:ea typeface="HGP創英角ｺﾞｼｯｸUB" pitchFamily="50" charset="-128"/>
              </a:rPr>
              <a:t>Educational Philosophy</a:t>
            </a:r>
          </a:p>
          <a:p>
            <a:pPr>
              <a:defRPr/>
            </a:pPr>
            <a:r>
              <a:rPr lang="en-US" altLang="ja-JP" sz="923" dirty="0"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en-US" altLang="ja-JP" sz="923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Our founding strives to develop specialists with science-based practical skills who play an important role in society.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D441241-8832-4446-9881-37CD4817C902}"/>
              </a:ext>
            </a:extLst>
          </p:cNvPr>
          <p:cNvSpPr/>
          <p:nvPr/>
        </p:nvSpPr>
        <p:spPr>
          <a:xfrm>
            <a:off x="473320" y="451338"/>
            <a:ext cx="5716465" cy="1197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923" dirty="0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DD76BAB2-952B-408F-AC1D-AB21D9E8C3C7}"/>
              </a:ext>
            </a:extLst>
          </p:cNvPr>
          <p:cNvSpPr/>
          <p:nvPr/>
        </p:nvSpPr>
        <p:spPr>
          <a:xfrm>
            <a:off x="470389" y="5431336"/>
            <a:ext cx="6031523" cy="339099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969" dirty="0">
                <a:latin typeface="+mj-ea"/>
                <a:ea typeface="+mj-ea"/>
              </a:rPr>
              <a:t>■</a:t>
            </a:r>
            <a:r>
              <a:rPr lang="en-US" altLang="ja-JP" sz="10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What skills does learning at university equip you with?</a:t>
            </a:r>
          </a:p>
          <a:p>
            <a:pPr>
              <a:defRPr/>
            </a:pPr>
            <a:r>
              <a:rPr lang="ja-JP" altLang="en-US" sz="923" dirty="0">
                <a:latin typeface="+mj-ea"/>
                <a:ea typeface="+mj-ea"/>
              </a:rPr>
              <a:t>●</a:t>
            </a:r>
            <a:r>
              <a:rPr lang="en-US" altLang="ja-JP" sz="10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Bachelor’s Competencies (13 items in 4 areas)</a:t>
            </a:r>
          </a:p>
          <a:p>
            <a:pPr marL="228600" indent="-228600">
              <a:buAutoNum type="arabicPeriod"/>
              <a:defRPr/>
            </a:pPr>
            <a:r>
              <a:rPr lang="en-US" altLang="ja-JP" sz="923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Knowledge, understanding</a:t>
            </a:r>
          </a:p>
          <a:p>
            <a:pPr>
              <a:defRPr/>
            </a:pPr>
            <a:endParaRPr lang="en-US" altLang="ja-JP" sz="923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ja-JP" sz="923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23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2. Generic competencies</a:t>
            </a:r>
          </a:p>
          <a:p>
            <a:pPr>
              <a:defRPr/>
            </a:pPr>
            <a:endParaRPr lang="en-US" altLang="ja-JP" sz="923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ja-JP" sz="923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23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3. Attitude, orientation</a:t>
            </a:r>
          </a:p>
          <a:p>
            <a:pPr>
              <a:defRPr/>
            </a:pPr>
            <a:endParaRPr lang="en-US" altLang="ja-JP" sz="923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ja-JP" sz="923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23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4.Comprehensive learning experiences and creative thinking</a:t>
            </a:r>
          </a:p>
          <a:p>
            <a:pPr>
              <a:defRPr/>
            </a:pPr>
            <a:endParaRPr lang="en-US" altLang="ja-JP" sz="923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ja-JP" sz="923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23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●Basic Abilities</a:t>
            </a:r>
          </a:p>
          <a:p>
            <a:pPr>
              <a:defRPr/>
            </a:pPr>
            <a:endParaRPr lang="en-US" altLang="ja-JP" sz="923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23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●Specialized learning (knowledge/character)</a:t>
            </a:r>
          </a:p>
          <a:p>
            <a:pPr>
              <a:defRPr/>
            </a:pPr>
            <a:endParaRPr lang="en-US" altLang="ja-JP" sz="923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23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●Well-rounded education</a:t>
            </a:r>
          </a:p>
          <a:p>
            <a:pPr>
              <a:defRPr/>
            </a:pPr>
            <a:endParaRPr lang="en-US" altLang="ja-JP" sz="923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23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●Personality based on individual philosophy</a:t>
            </a: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831" dirty="0"/>
              <a:t>	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025FE9F-4458-4FBA-8737-F779BD83D04F}"/>
              </a:ext>
            </a:extLst>
          </p:cNvPr>
          <p:cNvSpPr/>
          <p:nvPr/>
        </p:nvSpPr>
        <p:spPr>
          <a:xfrm>
            <a:off x="429357" y="5408867"/>
            <a:ext cx="5716465" cy="34993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grpSp>
        <p:nvGrpSpPr>
          <p:cNvPr id="7176" name="グループ化 17">
            <a:extLst>
              <a:ext uri="{FF2B5EF4-FFF2-40B4-BE49-F238E27FC236}">
                <a16:creationId xmlns:a16="http://schemas.microsoft.com/office/drawing/2014/main" id="{81551FFD-7E36-4604-BBA9-735B26D7C688}"/>
              </a:ext>
            </a:extLst>
          </p:cNvPr>
          <p:cNvGrpSpPr>
            <a:grpSpLocks/>
          </p:cNvGrpSpPr>
          <p:nvPr/>
        </p:nvGrpSpPr>
        <p:grpSpPr bwMode="auto">
          <a:xfrm>
            <a:off x="539262" y="2994401"/>
            <a:ext cx="5546851" cy="2304317"/>
            <a:chOff x="404664" y="1562091"/>
            <a:chExt cx="6157199" cy="2495063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D039719C-0030-4F47-9EFC-511510B63C14}"/>
                </a:ext>
              </a:extLst>
            </p:cNvPr>
            <p:cNvSpPr/>
            <p:nvPr/>
          </p:nvSpPr>
          <p:spPr>
            <a:xfrm>
              <a:off x="404664" y="1934169"/>
              <a:ext cx="360413" cy="19436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ja-JP" sz="1015" dirty="0">
                  <a:solidFill>
                    <a:schemeClr val="tx1"/>
                  </a:solidFill>
                </a:rPr>
                <a:t>S</a:t>
              </a:r>
            </a:p>
            <a:p>
              <a:pPr algn="ctr" eaLnBrk="1" hangingPunct="1">
                <a:defRPr/>
              </a:pPr>
              <a:r>
                <a:rPr lang="en-US" altLang="ja-JP" sz="1015" dirty="0">
                  <a:solidFill>
                    <a:schemeClr val="tx1"/>
                  </a:solidFill>
                </a:rPr>
                <a:t>E</a:t>
              </a:r>
            </a:p>
            <a:p>
              <a:pPr algn="ctr" eaLnBrk="1" hangingPunct="1">
                <a:defRPr/>
              </a:pPr>
              <a:r>
                <a:rPr lang="en-US" altLang="ja-JP" sz="1015" dirty="0">
                  <a:solidFill>
                    <a:schemeClr val="tx1"/>
                  </a:solidFill>
                </a:rPr>
                <a:t>T</a:t>
              </a:r>
            </a:p>
            <a:p>
              <a:pPr algn="ctr" eaLnBrk="1" hangingPunct="1">
                <a:defRPr/>
              </a:pPr>
              <a:r>
                <a:rPr lang="en-US" altLang="ja-JP" sz="1015" dirty="0">
                  <a:solidFill>
                    <a:schemeClr val="tx1"/>
                  </a:solidFill>
                </a:rPr>
                <a:t>S</a:t>
              </a:r>
            </a:p>
            <a:p>
              <a:pPr algn="ctr" eaLnBrk="1" hangingPunct="1">
                <a:defRPr/>
              </a:pPr>
              <a:r>
                <a:rPr lang="en-US" altLang="ja-JP" sz="1015" dirty="0">
                  <a:solidFill>
                    <a:schemeClr val="tx1"/>
                  </a:solidFill>
                </a:rPr>
                <a:t>U</a:t>
              </a:r>
            </a:p>
            <a:p>
              <a:pPr algn="ctr" eaLnBrk="1" hangingPunct="1">
                <a:defRPr/>
              </a:pPr>
              <a:r>
                <a:rPr lang="en-US" altLang="ja-JP" sz="1015" dirty="0">
                  <a:solidFill>
                    <a:schemeClr val="tx1"/>
                  </a:solidFill>
                </a:rPr>
                <a:t>D</a:t>
              </a:r>
            </a:p>
            <a:p>
              <a:pPr algn="ctr" eaLnBrk="1" hangingPunct="1">
                <a:defRPr/>
              </a:pPr>
              <a:r>
                <a:rPr lang="en-US" altLang="ja-JP" sz="1015" dirty="0">
                  <a:solidFill>
                    <a:schemeClr val="tx1"/>
                  </a:solidFill>
                </a:rPr>
                <a:t>A</a:t>
              </a:r>
            </a:p>
            <a:p>
              <a:pPr algn="ctr" eaLnBrk="1" hangingPunct="1">
                <a:defRPr/>
              </a:pPr>
              <a:r>
                <a:rPr lang="en-US" altLang="ja-JP" sz="1015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BF0C5DE1-82CE-4427-8DD6-3F416D2339FC}"/>
                </a:ext>
              </a:extLst>
            </p:cNvPr>
            <p:cNvSpPr/>
            <p:nvPr/>
          </p:nvSpPr>
          <p:spPr>
            <a:xfrm>
              <a:off x="1112954" y="1562091"/>
              <a:ext cx="1291691" cy="5204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900" dirty="0">
                  <a:solidFill>
                    <a:schemeClr val="tx1"/>
                  </a:solidFill>
                </a:rPr>
                <a:t>Faculty of Science and Engineering</a:t>
              </a:r>
              <a:r>
                <a:rPr lang="ja-JP" altLang="en-US" sz="900" dirty="0">
                  <a:solidFill>
                    <a:schemeClr val="tx1"/>
                  </a:solidFill>
                </a:rPr>
                <a:t>（</a:t>
              </a:r>
              <a:r>
                <a:rPr lang="en-US" altLang="ja-JP" sz="900" dirty="0">
                  <a:solidFill>
                    <a:schemeClr val="tx1"/>
                  </a:solidFill>
                </a:rPr>
                <a:t>T</a:t>
              </a:r>
              <a:r>
                <a:rPr lang="ja-JP" altLang="en-US" sz="900" dirty="0">
                  <a:solidFill>
                    <a:schemeClr val="tx1"/>
                  </a:solidFill>
                </a:rPr>
                <a:t>）</a:t>
              </a:r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54DF8B3B-000B-4118-99B2-6EA81308E1EA}"/>
                </a:ext>
              </a:extLst>
            </p:cNvPr>
            <p:cNvSpPr/>
            <p:nvPr/>
          </p:nvSpPr>
          <p:spPr>
            <a:xfrm>
              <a:off x="1123902" y="2107118"/>
              <a:ext cx="1291680" cy="2887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900" dirty="0">
                  <a:solidFill>
                    <a:schemeClr val="tx1"/>
                  </a:solidFill>
                </a:rPr>
                <a:t>Faculty of Foreign Studies </a:t>
              </a:r>
              <a:r>
                <a:rPr lang="ja-JP" altLang="en-US" sz="1015" dirty="0">
                  <a:solidFill>
                    <a:schemeClr val="tx1"/>
                  </a:solidFill>
                </a:rPr>
                <a:t>（</a:t>
              </a:r>
              <a:r>
                <a:rPr lang="en-US" altLang="ja-JP" sz="1015" dirty="0">
                  <a:solidFill>
                    <a:schemeClr val="tx1"/>
                  </a:solidFill>
                </a:rPr>
                <a:t>L</a:t>
              </a:r>
              <a:r>
                <a:rPr lang="ja-JP" altLang="en-US" sz="1015" dirty="0">
                  <a:solidFill>
                    <a:schemeClr val="tx1"/>
                  </a:solidFill>
                </a:rPr>
                <a:t>）</a:t>
              </a: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017B5445-371A-4678-B62B-A7E560B95CA5}"/>
                </a:ext>
              </a:extLst>
            </p:cNvPr>
            <p:cNvSpPr/>
            <p:nvPr/>
          </p:nvSpPr>
          <p:spPr>
            <a:xfrm>
              <a:off x="1123901" y="3097210"/>
              <a:ext cx="1476574" cy="2887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015" dirty="0">
                  <a:solidFill>
                    <a:schemeClr val="tx1"/>
                  </a:solidFill>
                </a:rPr>
                <a:t>Faculty of </a:t>
              </a:r>
              <a:r>
                <a:rPr lang="en-US" altLang="ja-JP" sz="900" dirty="0">
                  <a:solidFill>
                    <a:schemeClr val="tx1"/>
                  </a:solidFill>
                </a:rPr>
                <a:t>Business Administration</a:t>
              </a:r>
              <a:r>
                <a:rPr lang="ja-JP" altLang="en-US" sz="1015" dirty="0">
                  <a:solidFill>
                    <a:schemeClr val="tx1"/>
                  </a:solidFill>
                </a:rPr>
                <a:t>（</a:t>
              </a:r>
              <a:r>
                <a:rPr lang="en-US" altLang="ja-JP" sz="1015" dirty="0">
                  <a:solidFill>
                    <a:schemeClr val="tx1"/>
                  </a:solidFill>
                </a:rPr>
                <a:t>I</a:t>
              </a:r>
              <a:r>
                <a:rPr lang="ja-JP" altLang="en-US" sz="1015" dirty="0">
                  <a:solidFill>
                    <a:schemeClr val="tx1"/>
                  </a:solidFill>
                </a:rPr>
                <a:t>）</a:t>
              </a: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A9A2AE11-4F1E-40BD-875B-963F9BBC1860}"/>
                </a:ext>
              </a:extLst>
            </p:cNvPr>
            <p:cNvSpPr/>
            <p:nvPr/>
          </p:nvSpPr>
          <p:spPr>
            <a:xfrm>
              <a:off x="1128667" y="2432388"/>
              <a:ext cx="1275969" cy="2887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900" dirty="0">
                  <a:solidFill>
                    <a:schemeClr val="tx1"/>
                  </a:solidFill>
                </a:rPr>
                <a:t>Faculty of Law</a:t>
              </a:r>
              <a:r>
                <a:rPr lang="ja-JP" altLang="en-US" sz="1015" dirty="0">
                  <a:solidFill>
                    <a:schemeClr val="tx1"/>
                  </a:solidFill>
                </a:rPr>
                <a:t>（</a:t>
              </a:r>
              <a:r>
                <a:rPr lang="en-US" altLang="ja-JP" sz="1015" dirty="0">
                  <a:solidFill>
                    <a:schemeClr val="tx1"/>
                  </a:solidFill>
                </a:rPr>
                <a:t>J</a:t>
              </a:r>
              <a:r>
                <a:rPr lang="ja-JP" altLang="en-US" sz="1015" dirty="0">
                  <a:solidFill>
                    <a:schemeClr val="tx1"/>
                  </a:solidFill>
                </a:rPr>
                <a:t>）</a:t>
              </a: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F977C864-ECD6-4DA5-9672-F06BBDBAE720}"/>
                </a:ext>
              </a:extLst>
            </p:cNvPr>
            <p:cNvSpPr/>
            <p:nvPr/>
          </p:nvSpPr>
          <p:spPr>
            <a:xfrm>
              <a:off x="1128667" y="2771939"/>
              <a:ext cx="1275971" cy="2887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900" dirty="0">
                  <a:solidFill>
                    <a:schemeClr val="tx1"/>
                  </a:solidFill>
                </a:rPr>
                <a:t>Faculty of Economics</a:t>
              </a:r>
              <a:r>
                <a:rPr lang="ja-JP" altLang="en-US" sz="1015" dirty="0">
                  <a:solidFill>
                    <a:schemeClr val="tx1"/>
                  </a:solidFill>
                </a:rPr>
                <a:t>（</a:t>
              </a:r>
              <a:r>
                <a:rPr lang="en-US" altLang="ja-JP" sz="1015" dirty="0">
                  <a:solidFill>
                    <a:schemeClr val="tx1"/>
                  </a:solidFill>
                </a:rPr>
                <a:t>W</a:t>
              </a:r>
              <a:r>
                <a:rPr lang="ja-JP" altLang="en-US" sz="1015" dirty="0">
                  <a:solidFill>
                    <a:schemeClr val="tx1"/>
                  </a:solidFill>
                </a:rPr>
                <a:t>）</a:t>
              </a: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D6D63F4D-6934-4340-82AB-7171B5A2A538}"/>
                </a:ext>
              </a:extLst>
            </p:cNvPr>
            <p:cNvSpPr/>
            <p:nvPr/>
          </p:nvSpPr>
          <p:spPr>
            <a:xfrm>
              <a:off x="1112954" y="3422480"/>
              <a:ext cx="1657419" cy="3125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900" dirty="0">
                  <a:solidFill>
                    <a:schemeClr val="tx1"/>
                  </a:solidFill>
                </a:rPr>
                <a:t>Faculty of Pharmaceutical Sciences</a:t>
              </a:r>
              <a:r>
                <a:rPr lang="ja-JP" altLang="en-US" sz="1015" dirty="0">
                  <a:solidFill>
                    <a:schemeClr val="tx1"/>
                  </a:solidFill>
                </a:rPr>
                <a:t>（</a:t>
              </a:r>
              <a:r>
                <a:rPr lang="en-US" altLang="ja-JP" sz="1015" dirty="0">
                  <a:solidFill>
                    <a:schemeClr val="tx1"/>
                  </a:solidFill>
                </a:rPr>
                <a:t>Y</a:t>
              </a:r>
              <a:r>
                <a:rPr lang="ja-JP" altLang="en-US" sz="1015" dirty="0">
                  <a:solidFill>
                    <a:schemeClr val="tx1"/>
                  </a:solidFill>
                </a:rPr>
                <a:t>）</a:t>
              </a:r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E960458B-6157-485E-BA5E-ABBEDA03EE2E}"/>
                </a:ext>
              </a:extLst>
            </p:cNvPr>
            <p:cNvSpPr/>
            <p:nvPr/>
          </p:nvSpPr>
          <p:spPr>
            <a:xfrm>
              <a:off x="1125491" y="3768377"/>
              <a:ext cx="1279142" cy="2887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900" dirty="0">
                  <a:solidFill>
                    <a:schemeClr val="tx1"/>
                  </a:solidFill>
                </a:rPr>
                <a:t>Faculty of Nursing</a:t>
              </a:r>
              <a:r>
                <a:rPr lang="ja-JP" altLang="en-US" sz="1015" dirty="0">
                  <a:solidFill>
                    <a:schemeClr val="tx1"/>
                  </a:solidFill>
                </a:rPr>
                <a:t>（</a:t>
              </a:r>
              <a:r>
                <a:rPr lang="en-US" altLang="ja-JP" sz="1015" dirty="0">
                  <a:solidFill>
                    <a:schemeClr val="tx1"/>
                  </a:solidFill>
                </a:rPr>
                <a:t>N</a:t>
              </a:r>
              <a:r>
                <a:rPr lang="ja-JP" altLang="en-US" sz="1015" dirty="0">
                  <a:solidFill>
                    <a:schemeClr val="tx1"/>
                  </a:solidFill>
                </a:rPr>
                <a:t>）</a:t>
              </a:r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F16827E1-EA8E-40F0-8B09-3B84B055118D}"/>
                </a:ext>
              </a:extLst>
            </p:cNvPr>
            <p:cNvSpPr/>
            <p:nvPr/>
          </p:nvSpPr>
          <p:spPr>
            <a:xfrm>
              <a:off x="2884529" y="1677919"/>
              <a:ext cx="1654410" cy="2887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900" dirty="0">
                  <a:solidFill>
                    <a:schemeClr val="tx1"/>
                  </a:solidFill>
                </a:rPr>
                <a:t>Department of Life Science</a:t>
              </a:r>
              <a:r>
                <a:rPr lang="ja-JP" altLang="en-US" sz="900" dirty="0">
                  <a:solidFill>
                    <a:schemeClr val="tx1"/>
                  </a:solidFill>
                </a:rPr>
                <a:t>（</a:t>
              </a:r>
              <a:r>
                <a:rPr lang="en-US" altLang="ja-JP" sz="900" dirty="0">
                  <a:solidFill>
                    <a:schemeClr val="tx1"/>
                  </a:solidFill>
                </a:rPr>
                <a:t>V</a:t>
              </a:r>
              <a:r>
                <a:rPr lang="ja-JP" altLang="en-US" sz="900" dirty="0">
                  <a:solidFill>
                    <a:schemeClr val="tx1"/>
                  </a:solidFill>
                </a:rPr>
                <a:t>）</a:t>
              </a: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6EC4705C-C29E-41B6-B0A2-7FF441A5E4FA}"/>
                </a:ext>
              </a:extLst>
            </p:cNvPr>
            <p:cNvSpPr/>
            <p:nvPr/>
          </p:nvSpPr>
          <p:spPr>
            <a:xfrm>
              <a:off x="2884529" y="1997552"/>
              <a:ext cx="1654410" cy="45062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900" dirty="0">
                  <a:solidFill>
                    <a:schemeClr val="tx1"/>
                  </a:solidFill>
                </a:rPr>
                <a:t>Department of Living and Environmental </a:t>
              </a:r>
              <a:r>
                <a:rPr lang="en-US" altLang="ja-JP" sz="900" dirty="0" err="1">
                  <a:solidFill>
                    <a:schemeClr val="tx1"/>
                  </a:solidFill>
                </a:rPr>
                <a:t>Desig</a:t>
              </a:r>
              <a:r>
                <a:rPr lang="ja-JP" altLang="en-US" sz="900" dirty="0">
                  <a:solidFill>
                    <a:schemeClr val="tx1"/>
                  </a:solidFill>
                </a:rPr>
                <a:t>（</a:t>
              </a:r>
              <a:r>
                <a:rPr lang="en-US" altLang="ja-JP" sz="900" dirty="0">
                  <a:solidFill>
                    <a:schemeClr val="tx1"/>
                  </a:solidFill>
                </a:rPr>
                <a:t>R</a:t>
              </a:r>
              <a:r>
                <a:rPr lang="ja-JP" altLang="en-US" sz="900" dirty="0">
                  <a:solidFill>
                    <a:schemeClr val="tx1"/>
                  </a:solidFill>
                </a:rPr>
                <a:t>）</a:t>
              </a:r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6690C52B-A99A-496E-98C0-1206F2826008}"/>
                </a:ext>
              </a:extLst>
            </p:cNvPr>
            <p:cNvSpPr/>
            <p:nvPr/>
          </p:nvSpPr>
          <p:spPr>
            <a:xfrm>
              <a:off x="2884527" y="2518863"/>
              <a:ext cx="1654410" cy="2887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900" dirty="0">
                  <a:solidFill>
                    <a:schemeClr val="tx1"/>
                  </a:solidFill>
                </a:rPr>
                <a:t>Department of Architecture</a:t>
              </a:r>
              <a:r>
                <a:rPr lang="ja-JP" altLang="en-US" sz="900" dirty="0">
                  <a:solidFill>
                    <a:schemeClr val="tx1"/>
                  </a:solidFill>
                </a:rPr>
                <a:t>（</a:t>
              </a:r>
              <a:r>
                <a:rPr lang="en-US" altLang="ja-JP" sz="900" dirty="0">
                  <a:solidFill>
                    <a:schemeClr val="tx1"/>
                  </a:solidFill>
                </a:rPr>
                <a:t>A</a:t>
              </a:r>
              <a:r>
                <a:rPr lang="ja-JP" altLang="en-US" sz="900" dirty="0">
                  <a:solidFill>
                    <a:schemeClr val="tx1"/>
                  </a:solidFill>
                </a:rPr>
                <a:t>）</a:t>
              </a:r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1D4AA84D-52FD-4305-BE53-C1F3C875597C}"/>
                </a:ext>
              </a:extLst>
            </p:cNvPr>
            <p:cNvSpPr/>
            <p:nvPr/>
          </p:nvSpPr>
          <p:spPr>
            <a:xfrm>
              <a:off x="4580382" y="1671690"/>
              <a:ext cx="1758873" cy="3594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900" dirty="0">
                  <a:solidFill>
                    <a:schemeClr val="tx1"/>
                  </a:solidFill>
                </a:rPr>
                <a:t>Department of Mechanical Engineering</a:t>
              </a:r>
              <a:r>
                <a:rPr lang="ja-JP" altLang="en-US" sz="900" dirty="0">
                  <a:solidFill>
                    <a:schemeClr val="tx1"/>
                  </a:solidFill>
                </a:rPr>
                <a:t>（</a:t>
              </a:r>
              <a:r>
                <a:rPr lang="en-US" altLang="ja-JP" sz="900" dirty="0">
                  <a:solidFill>
                    <a:schemeClr val="tx1"/>
                  </a:solidFill>
                </a:rPr>
                <a:t>M</a:t>
              </a:r>
              <a:r>
                <a:rPr lang="ja-JP" altLang="en-US" sz="900" dirty="0">
                  <a:solidFill>
                    <a:schemeClr val="tx1"/>
                  </a:solidFill>
                </a:rPr>
                <a:t>）</a:t>
              </a: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64BD6C88-A79D-492B-B84F-B27E6B910C5A}"/>
                </a:ext>
              </a:extLst>
            </p:cNvPr>
            <p:cNvSpPr/>
            <p:nvPr/>
          </p:nvSpPr>
          <p:spPr>
            <a:xfrm>
              <a:off x="4580382" y="2063398"/>
              <a:ext cx="1767523" cy="39479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900" dirty="0">
                  <a:solidFill>
                    <a:schemeClr val="tx1"/>
                  </a:solidFill>
                </a:rPr>
                <a:t>Department of Electrical and Electronic Engineering</a:t>
              </a:r>
              <a:r>
                <a:rPr lang="ja-JP" altLang="en-US" sz="900" dirty="0">
                  <a:solidFill>
                    <a:schemeClr val="tx1"/>
                  </a:solidFill>
                </a:rPr>
                <a:t>（</a:t>
              </a:r>
              <a:r>
                <a:rPr lang="en-US" altLang="ja-JP" sz="900" dirty="0">
                  <a:solidFill>
                    <a:schemeClr val="tx1"/>
                  </a:solidFill>
                </a:rPr>
                <a:t>E</a:t>
              </a:r>
              <a:r>
                <a:rPr lang="ja-JP" altLang="en-US" sz="900" dirty="0">
                  <a:solidFill>
                    <a:schemeClr val="tx1"/>
                  </a:solidFill>
                </a:rPr>
                <a:t>）</a:t>
              </a:r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8C6472C3-6B34-43DA-A21D-7F2A717CFFE3}"/>
                </a:ext>
              </a:extLst>
            </p:cNvPr>
            <p:cNvSpPr/>
            <p:nvPr/>
          </p:nvSpPr>
          <p:spPr>
            <a:xfrm>
              <a:off x="4580381" y="2510088"/>
              <a:ext cx="1944962" cy="3736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900" dirty="0">
                  <a:solidFill>
                    <a:schemeClr val="tx1"/>
                  </a:solidFill>
                </a:rPr>
                <a:t>Department of Civil and Environmental Engineering</a:t>
              </a:r>
              <a:r>
                <a:rPr lang="ja-JP" altLang="en-US" sz="900" dirty="0">
                  <a:solidFill>
                    <a:schemeClr val="tx1"/>
                  </a:solidFill>
                </a:rPr>
                <a:t>（</a:t>
              </a:r>
              <a:r>
                <a:rPr lang="en-US" altLang="ja-JP" sz="900" dirty="0">
                  <a:solidFill>
                    <a:schemeClr val="tx1"/>
                  </a:solidFill>
                </a:rPr>
                <a:t>C</a:t>
              </a:r>
              <a:r>
                <a:rPr lang="ja-JP" altLang="en-US" sz="900" dirty="0">
                  <a:solidFill>
                    <a:schemeClr val="tx1"/>
                  </a:solidFill>
                </a:rPr>
                <a:t>）</a:t>
              </a: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4046ED97-63A6-417A-AF40-5B05A07C6268}"/>
                </a:ext>
              </a:extLst>
            </p:cNvPr>
            <p:cNvSpPr/>
            <p:nvPr/>
          </p:nvSpPr>
          <p:spPr>
            <a:xfrm>
              <a:off x="2925972" y="3071823"/>
              <a:ext cx="1440070" cy="2887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900" dirty="0">
                  <a:solidFill>
                    <a:schemeClr val="tx1"/>
                  </a:solidFill>
                </a:rPr>
                <a:t>Department of Business Administration</a:t>
              </a:r>
              <a:r>
                <a:rPr lang="ja-JP" altLang="en-US" sz="1015" dirty="0">
                  <a:solidFill>
                    <a:schemeClr val="tx1"/>
                  </a:solidFill>
                </a:rPr>
                <a:t>（</a:t>
              </a:r>
              <a:r>
                <a:rPr lang="en-US" altLang="ja-JP" sz="1015" dirty="0">
                  <a:solidFill>
                    <a:schemeClr val="tx1"/>
                  </a:solidFill>
                </a:rPr>
                <a:t>D</a:t>
              </a:r>
              <a:r>
                <a:rPr lang="ja-JP" altLang="en-US" sz="1015" dirty="0">
                  <a:solidFill>
                    <a:schemeClr val="tx1"/>
                  </a:solidFill>
                </a:rPr>
                <a:t>）</a:t>
              </a:r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85E90020-6F0F-49A4-A14D-4BC67132F28A}"/>
                </a:ext>
              </a:extLst>
            </p:cNvPr>
            <p:cNvSpPr/>
            <p:nvPr/>
          </p:nvSpPr>
          <p:spPr>
            <a:xfrm>
              <a:off x="4474008" y="3054768"/>
              <a:ext cx="2051335" cy="463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900" dirty="0">
                  <a:solidFill>
                    <a:schemeClr val="tx1"/>
                  </a:solidFill>
                </a:rPr>
                <a:t>Department of Business Administration and information</a:t>
              </a:r>
              <a:r>
                <a:rPr lang="ja-JP" altLang="en-US" sz="1015" dirty="0">
                  <a:solidFill>
                    <a:schemeClr val="tx1"/>
                  </a:solidFill>
                </a:rPr>
                <a:t>（</a:t>
              </a:r>
              <a:r>
                <a:rPr lang="en-US" altLang="ja-JP" sz="1015" dirty="0">
                  <a:solidFill>
                    <a:schemeClr val="tx1"/>
                  </a:solidFill>
                </a:rPr>
                <a:t>S</a:t>
              </a:r>
              <a:r>
                <a:rPr lang="ja-JP" altLang="en-US" sz="1015" dirty="0">
                  <a:solidFill>
                    <a:schemeClr val="tx1"/>
                  </a:solidFill>
                </a:rPr>
                <a:t>）</a:t>
              </a:r>
            </a:p>
          </p:txBody>
        </p: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C810D624-0B0F-4FF3-BAC8-D9122CAD64C8}"/>
                </a:ext>
              </a:extLst>
            </p:cNvPr>
            <p:cNvCxnSpPr/>
            <p:nvPr/>
          </p:nvCxnSpPr>
          <p:spPr>
            <a:xfrm>
              <a:off x="907972" y="1934169"/>
              <a:ext cx="0" cy="20103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52A0C78F-7375-4A73-8D5B-035308C5AD81}"/>
                </a:ext>
              </a:extLst>
            </p:cNvPr>
            <p:cNvCxnSpPr>
              <a:cxnSpLocks/>
              <a:endCxn id="3" idx="1"/>
            </p:cNvCxnSpPr>
            <p:nvPr/>
          </p:nvCxnSpPr>
          <p:spPr>
            <a:xfrm flipV="1">
              <a:off x="895435" y="1822308"/>
              <a:ext cx="217519" cy="1205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F977EBF6-3737-40D4-8424-C41435A5D022}"/>
                </a:ext>
              </a:extLst>
            </p:cNvPr>
            <p:cNvCxnSpPr/>
            <p:nvPr/>
          </p:nvCxnSpPr>
          <p:spPr>
            <a:xfrm flipV="1">
              <a:off x="907972" y="2283240"/>
              <a:ext cx="217519" cy="47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29DD2B1C-3ED5-49CA-AD6C-21AB9EF793B6}"/>
                </a:ext>
              </a:extLst>
            </p:cNvPr>
            <p:cNvCxnSpPr/>
            <p:nvPr/>
          </p:nvCxnSpPr>
          <p:spPr>
            <a:xfrm flipV="1">
              <a:off x="907972" y="2576777"/>
              <a:ext cx="217519" cy="47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0948B28-C533-4EDC-A264-4A4B2BC036E9}"/>
                </a:ext>
              </a:extLst>
            </p:cNvPr>
            <p:cNvCxnSpPr/>
            <p:nvPr/>
          </p:nvCxnSpPr>
          <p:spPr>
            <a:xfrm flipV="1">
              <a:off x="907972" y="2932195"/>
              <a:ext cx="217519" cy="47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7461788A-0B37-4821-97CD-C1D5638DEFAE}"/>
                </a:ext>
              </a:extLst>
            </p:cNvPr>
            <p:cNvCxnSpPr/>
            <p:nvPr/>
          </p:nvCxnSpPr>
          <p:spPr>
            <a:xfrm flipV="1">
              <a:off x="907972" y="3292372"/>
              <a:ext cx="217519" cy="47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B4D9806A-25C8-40E3-B113-2FDEFCFE8BE7}"/>
                </a:ext>
              </a:extLst>
            </p:cNvPr>
            <p:cNvCxnSpPr/>
            <p:nvPr/>
          </p:nvCxnSpPr>
          <p:spPr>
            <a:xfrm flipV="1">
              <a:off x="907972" y="3585909"/>
              <a:ext cx="217519" cy="47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A0E7183B-25C6-4D71-AE41-AC4C09B66F60}"/>
                </a:ext>
              </a:extLst>
            </p:cNvPr>
            <p:cNvCxnSpPr/>
            <p:nvPr/>
          </p:nvCxnSpPr>
          <p:spPr>
            <a:xfrm flipV="1">
              <a:off x="907972" y="3939739"/>
              <a:ext cx="217519" cy="47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050D0146-C005-4268-BBC7-2D6E60E5F90B}"/>
                </a:ext>
              </a:extLst>
            </p:cNvPr>
            <p:cNvCxnSpPr/>
            <p:nvPr/>
          </p:nvCxnSpPr>
          <p:spPr>
            <a:xfrm flipV="1">
              <a:off x="765077" y="2792566"/>
              <a:ext cx="14289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C9B767BF-CC73-4B32-96C0-9AC268DE0F64}"/>
                </a:ext>
              </a:extLst>
            </p:cNvPr>
            <p:cNvSpPr/>
            <p:nvPr/>
          </p:nvSpPr>
          <p:spPr>
            <a:xfrm>
              <a:off x="2818007" y="1562091"/>
              <a:ext cx="3743856" cy="13494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 sz="1662"/>
            </a:p>
          </p:txBody>
        </p:sp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id="{AE14EFF0-5586-46AC-8DC3-7EDDED3EFBAB}"/>
                </a:ext>
              </a:extLst>
            </p:cNvPr>
            <p:cNvSpPr/>
            <p:nvPr/>
          </p:nvSpPr>
          <p:spPr>
            <a:xfrm>
              <a:off x="2818006" y="3007563"/>
              <a:ext cx="3743856" cy="63110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 sz="1662"/>
            </a:p>
          </p:txBody>
        </p: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CEECB8F7-6F92-4D4D-881D-EF1978B83D12}"/>
                </a:ext>
              </a:extLst>
            </p:cNvPr>
            <p:cNvCxnSpPr>
              <a:cxnSpLocks/>
            </p:cNvCxnSpPr>
            <p:nvPr/>
          </p:nvCxnSpPr>
          <p:spPr>
            <a:xfrm>
              <a:off x="2417182" y="1934169"/>
              <a:ext cx="4673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07F097E8-452A-4C9D-8EAC-F38FA546B558}"/>
                </a:ext>
              </a:extLst>
            </p:cNvPr>
            <p:cNvCxnSpPr>
              <a:cxnSpLocks/>
              <a:stCxn id="35" idx="3"/>
            </p:cNvCxnSpPr>
            <p:nvPr/>
          </p:nvCxnSpPr>
          <p:spPr>
            <a:xfrm>
              <a:off x="2600475" y="3241598"/>
              <a:ext cx="2175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4CEC311-62C0-4BA7-9EE4-12FECAD5E3F7}"/>
              </a:ext>
            </a:extLst>
          </p:cNvPr>
          <p:cNvSpPr/>
          <p:nvPr/>
        </p:nvSpPr>
        <p:spPr>
          <a:xfrm>
            <a:off x="470389" y="1836128"/>
            <a:ext cx="5716465" cy="10268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923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753E9A1-1E4E-4BC4-8D1D-599C63753E35}"/>
              </a:ext>
            </a:extLst>
          </p:cNvPr>
          <p:cNvSpPr txBox="1"/>
          <p:nvPr/>
        </p:nvSpPr>
        <p:spPr>
          <a:xfrm>
            <a:off x="504092" y="1833197"/>
            <a:ext cx="5650523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923" dirty="0">
                <a:latin typeface="+mj-ea"/>
                <a:ea typeface="+mj-ea"/>
              </a:rPr>
              <a:t>■</a:t>
            </a:r>
            <a:r>
              <a:rPr lang="en-US" altLang="ja-JP" sz="1050" kern="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What’s the difference between consumers and producers?</a:t>
            </a:r>
            <a:endParaRPr lang="ja-JP" altLang="ja-JP" sz="1050" kern="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716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49F694-3BC3-4D38-9763-A4FCEC45CC54}"/>
              </a:ext>
            </a:extLst>
          </p:cNvPr>
          <p:cNvSpPr txBox="1"/>
          <p:nvPr/>
        </p:nvSpPr>
        <p:spPr>
          <a:xfrm>
            <a:off x="438151" y="184639"/>
            <a:ext cx="5915756" cy="3634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</a:t>
            </a:r>
            <a:r>
              <a:rPr lang="en-US" altLang="ja-JP" sz="10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Let’s learn about the opportunities provided by the university.</a:t>
            </a: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①</a:t>
            </a:r>
            <a:r>
              <a:rPr lang="ja-JP" altLang="en-US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　</a:t>
            </a:r>
            <a:r>
              <a:rPr lang="en-US" altLang="ja-JP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Club Activities</a:t>
            </a:r>
          </a:p>
          <a:p>
            <a:pPr>
              <a:defRPr/>
            </a:pPr>
            <a:endParaRPr lang="en-US" altLang="ja-JP" sz="1050" dirty="0">
              <a:latin typeface="Arial" panose="020B0604020202020204" pitchFamily="34" charset="0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②</a:t>
            </a:r>
            <a:r>
              <a:rPr lang="ja-JP" altLang="en-US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　</a:t>
            </a:r>
            <a:r>
              <a:rPr lang="en-US" altLang="ja-JP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Circle Activities</a:t>
            </a:r>
          </a:p>
          <a:p>
            <a:pPr>
              <a:defRPr/>
            </a:pPr>
            <a:endParaRPr lang="en-US" altLang="ja-JP" sz="1050" dirty="0">
              <a:latin typeface="Arial" panose="020B0604020202020204" pitchFamily="34" charset="0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③  Acquisition of Qualifications</a:t>
            </a:r>
          </a:p>
          <a:p>
            <a:pPr>
              <a:defRPr/>
            </a:pPr>
            <a:endParaRPr lang="en-US" altLang="ja-JP" sz="1050" dirty="0">
              <a:latin typeface="Arial" panose="020B0604020202020204" pitchFamily="34" charset="0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④  Internship Programs</a:t>
            </a:r>
          </a:p>
          <a:p>
            <a:pPr>
              <a:defRPr/>
            </a:pPr>
            <a:r>
              <a:rPr lang="ja-JP" altLang="en-US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Internship Ⅰ</a:t>
            </a:r>
            <a:r>
              <a:rPr lang="ja-JP" altLang="en-US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Ⅱ</a:t>
            </a:r>
            <a:r>
              <a:rPr lang="ja-JP" altLang="en-US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　</a:t>
            </a:r>
            <a:r>
              <a:rPr lang="en-US" altLang="ja-JP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(Students in both the humanities and sciences faculties are able to participate)</a:t>
            </a:r>
          </a:p>
          <a:p>
            <a:pPr>
              <a:defRPr/>
            </a:pPr>
            <a:r>
              <a:rPr lang="ja-JP" altLang="en-US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Overseas Internship Program (Faculty of Foreign Studies)</a:t>
            </a:r>
          </a:p>
          <a:p>
            <a:pPr>
              <a:defRPr/>
            </a:pPr>
            <a:r>
              <a:rPr lang="ja-JP" altLang="en-US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Overseas Internship Program in Manufacturing (centered on students in Faculty of Science   </a:t>
            </a: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   and Engineering)</a:t>
            </a:r>
          </a:p>
          <a:p>
            <a:pPr>
              <a:defRPr/>
            </a:pPr>
            <a:r>
              <a:rPr lang="ja-JP" altLang="en-US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Overseas Practical Internship Program in Manufacturing (centered on students in Faculty of   </a:t>
            </a: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   Science and Engineering)</a:t>
            </a:r>
          </a:p>
          <a:p>
            <a:pPr>
              <a:defRPr/>
            </a:pPr>
            <a:r>
              <a:rPr lang="ja-JP" altLang="en-US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Hospitality Internship Program (centered on students in Faculty of Foreign Studies)</a:t>
            </a:r>
          </a:p>
          <a:p>
            <a:pPr>
              <a:defRPr/>
            </a:pPr>
            <a:r>
              <a:rPr lang="ja-JP" altLang="en-US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Business Internship Program (centered on students in Faculty of Business Administration)</a:t>
            </a:r>
          </a:p>
          <a:p>
            <a:pPr>
              <a:defRPr/>
            </a:pPr>
            <a:endParaRPr lang="en-US" altLang="ja-JP" sz="1050" dirty="0">
              <a:latin typeface="Arial" panose="020B0604020202020204" pitchFamily="34" charset="0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  </a:t>
            </a:r>
            <a:r>
              <a:rPr lang="ja-JP" altLang="en-US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＊</a:t>
            </a:r>
            <a:r>
              <a:rPr lang="en-US" altLang="ja-JP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A comprehensive debriefing session on the programs takes place in the middle of November.</a:t>
            </a:r>
          </a:p>
          <a:p>
            <a:pPr>
              <a:defRPr/>
            </a:pPr>
            <a:endParaRPr lang="en-US" altLang="ja-JP" sz="1050" dirty="0">
              <a:latin typeface="Arial" panose="020B0604020202020204" pitchFamily="34" charset="0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⑤ PBL Program 2017</a:t>
            </a:r>
          </a:p>
          <a:p>
            <a:pPr>
              <a:defRPr/>
            </a:pPr>
            <a:endParaRPr lang="en-US" altLang="ja-JP" sz="96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56CD6111-162E-4902-B309-91664D539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002945"/>
              </p:ext>
            </p:extLst>
          </p:nvPr>
        </p:nvGraphicFramePr>
        <p:xfrm>
          <a:off x="644056" y="3617843"/>
          <a:ext cx="5461451" cy="5332769"/>
        </p:xfrm>
        <a:graphic>
          <a:graphicData uri="http://schemas.openxmlformats.org/drawingml/2006/table">
            <a:tbl>
              <a:tblPr/>
              <a:tblGrid>
                <a:gridCol w="3554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21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Project Themes</a:t>
                      </a:r>
                      <a:endParaRPr lang="ja-JP" altLang="en-US" sz="800" b="1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Supervisors</a:t>
                      </a:r>
                      <a:endParaRPr lang="ja-JP" altLang="en-US" sz="800" b="1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34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Utilizing local resources in underpopulated areas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Dr. Masaharu Hashimoto, M Department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34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Assistance in the environmental learning project conducted in Neyagawa City and cooperation with the environmental activities in the basin centering on the Yodogawa River area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Dr. Yuko Ishida, C Department</a:t>
                      </a:r>
                      <a:endParaRPr lang="zh-CN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34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Assistance in the activation of the underpopulated area in </a:t>
                      </a:r>
                      <a:r>
                        <a:rPr lang="en-US" altLang="ja-JP" sz="800" b="0" i="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Susami</a:t>
                      </a: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Tow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Dr. </a:t>
                      </a:r>
                      <a:r>
                        <a:rPr lang="en-US" altLang="ja-JP" sz="800" b="0" i="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Eichi</a:t>
                      </a: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Asano, L Department</a:t>
                      </a:r>
                      <a:endParaRPr lang="zh-CN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37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Student learning and comprehensive regional activation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Dr. </a:t>
                      </a:r>
                      <a:r>
                        <a:rPr lang="en-US" altLang="ja-JP" sz="800" b="0" i="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Sadaya</a:t>
                      </a:r>
                      <a:r>
                        <a:rPr lang="ja-JP" altLang="en-US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Kubo,</a:t>
                      </a:r>
                      <a:r>
                        <a:rPr lang="ja-JP" altLang="en-US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</a:t>
                      </a:r>
                      <a:r>
                        <a:rPr lang="ja-JP" altLang="en-US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Department</a:t>
                      </a:r>
                      <a:endParaRPr lang="zh-CN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34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Student learning and comprehensive regional activation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Dr. </a:t>
                      </a:r>
                      <a:r>
                        <a:rPr lang="en-US" altLang="zh-CN" sz="800" b="0" i="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Takae</a:t>
                      </a:r>
                      <a:r>
                        <a:rPr lang="en-US" altLang="zh-CN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zh-CN" sz="800" b="0" i="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Tsurusaka</a:t>
                      </a:r>
                      <a:r>
                        <a:rPr lang="en-US" altLang="zh-CN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 S Department</a:t>
                      </a:r>
                      <a:endParaRPr lang="zh-CN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34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Let’s explore and disseminate the mystery and science of the stars</a:t>
                      </a:r>
                      <a:r>
                        <a:rPr lang="ja-JP" altLang="en-US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－</a:t>
                      </a: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toward the regeneration of the Planetarium in the town of stars, Katano City</a:t>
                      </a:r>
                      <a:r>
                        <a:rPr lang="ja-JP" altLang="en-US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－</a:t>
                      </a:r>
                      <a:endParaRPr lang="en-US" altLang="ja-JP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Dr. Hiroshi </a:t>
                      </a:r>
                      <a:r>
                        <a:rPr lang="en-US" altLang="ja-JP" sz="800" b="0" i="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Oyama</a:t>
                      </a: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 V Department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34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Planning of the </a:t>
                      </a:r>
                      <a:r>
                        <a:rPr lang="en-US" altLang="ja-JP" sz="800" b="0" i="0" u="none" strike="noStrike" dirty="0" err="1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Setsudai</a:t>
                      </a:r>
                      <a:r>
                        <a:rPr lang="en-US" altLang="ja-JP" sz="800" b="0" i="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brand products</a:t>
                      </a:r>
                      <a:endParaRPr lang="ja-JP" altLang="en-US" sz="8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Dr. Yoshinori </a:t>
                      </a:r>
                      <a:r>
                        <a:rPr lang="en-US" altLang="ja-JP" sz="800" b="0" i="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Iba</a:t>
                      </a: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 V Department</a:t>
                      </a:r>
                      <a:endParaRPr lang="zh-CN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34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Miniature Trains Project 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Dr,. Yoshihiro </a:t>
                      </a:r>
                      <a:r>
                        <a:rPr lang="en-US" altLang="ja-JP" sz="800" b="0" i="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Isshiki</a:t>
                      </a: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 M Department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34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Engineering design education seen through the participation in the Model Bridge Competition</a:t>
                      </a: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Dr. </a:t>
                      </a:r>
                      <a:r>
                        <a:rPr lang="en-US" altLang="ja-JP" sz="800" b="0" i="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Kentaro</a:t>
                      </a: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Tanaka, C Department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34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Collaboration with Katano City, ‘Effort to Support Entrepreneurship’ </a:t>
                      </a:r>
                      <a:endParaRPr lang="ja-JP" altLang="en-US" sz="8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Dr. Sumiyoshi Ota, D Department</a:t>
                      </a:r>
                      <a:endParaRPr lang="zh-CN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37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Proposal for a leadership training session targeting younger members of a company </a:t>
                      </a:r>
                    </a:p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‐focusing on small- and medium-sized enterprises</a:t>
                      </a:r>
                      <a:r>
                        <a:rPr lang="ja-JP" altLang="en-US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－</a:t>
                      </a:r>
                      <a:endParaRPr lang="en-US" altLang="ja-JP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Dr. Minoru </a:t>
                      </a:r>
                      <a:r>
                        <a:rPr lang="en-US" altLang="ja-JP" sz="800" b="0" i="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Nishinobo</a:t>
                      </a: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 S Department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34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Umeda Loft Joint Project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Dr. </a:t>
                      </a:r>
                      <a:r>
                        <a:rPr lang="en-US" altLang="ja-JP" sz="800" b="0" i="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Noriya</a:t>
                      </a: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800" b="0" i="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Kayaki</a:t>
                      </a: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 S Department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6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Planning and Operation of the Evening Seminar Series for Business People, ‘Intelligent Array</a:t>
                      </a:r>
                      <a:r>
                        <a:rPr lang="ja-JP" altLang="en-US" sz="800" b="0" i="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－</a:t>
                      </a:r>
                      <a:r>
                        <a:rPr lang="en-US" altLang="ja-JP" sz="800" b="0" i="0" u="none" strike="noStrike" dirty="0" err="1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Sentanjuku</a:t>
                      </a:r>
                      <a:r>
                        <a:rPr lang="en-US" altLang="ja-JP" sz="800" b="0" i="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’</a:t>
                      </a:r>
                      <a:r>
                        <a:rPr lang="ja-JP" altLang="en-US" sz="800" b="0" i="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</a:t>
                      </a:r>
                      <a:endParaRPr lang="en-US" altLang="ja-JP" sz="8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Dr. Kiyokazu </a:t>
                      </a:r>
                      <a:r>
                        <a:rPr lang="en-US" altLang="ja-JP" sz="800" b="0" i="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Ogita</a:t>
                      </a: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 Y Department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34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Marketing project for Kansai University Rugby A League </a:t>
                      </a: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Dr. </a:t>
                      </a:r>
                      <a:r>
                        <a:rPr lang="en-US" altLang="ja-JP" sz="800" b="0" i="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Nobuki</a:t>
                      </a: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Ishii, J Department</a:t>
                      </a: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2816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Regional contribution project aimed at the vitalization of children’s sports activities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Dr. Akihiko </a:t>
                      </a:r>
                      <a:r>
                        <a:rPr lang="en-US" altLang="ja-JP" sz="800" b="0" i="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Uchibe</a:t>
                      </a: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 Sports Promotion Center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34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Let's revitalize the aged society with sports activities!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Dr. </a:t>
                      </a:r>
                      <a:r>
                        <a:rPr lang="en-US" altLang="ja-JP" sz="800" b="0" i="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Manami</a:t>
                      </a: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800" b="0" i="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fujibayashi</a:t>
                      </a: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 Sports Promotion Center</a:t>
                      </a: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343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Regional Contribution through the volunteer activity of picture story shows</a:t>
                      </a:r>
                    </a:p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Dr. Takeshi Mizuno, Office for the Promotion of Career Education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634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Economy Seminar for Children ‘</a:t>
                      </a:r>
                      <a:r>
                        <a:rPr lang="en-US" altLang="ja-JP" sz="800" b="0" i="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Wakuwaku</a:t>
                      </a:r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Expedition for Money and Economy</a:t>
                      </a: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Dr. Shigeki Hayashi, Center for Careers in Teaching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462" marR="2359" marT="2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306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1129</TotalTime>
  <Words>725</Words>
  <Application>Microsoft Office PowerPoint</Application>
  <PresentationFormat>画面に合わせる (4:3)</PresentationFormat>
  <Paragraphs>112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HGP創英角ｺﾞｼｯｸUB</vt:lpstr>
      <vt:lpstr>HGS創英角ｺﾞｼｯｸUB</vt:lpstr>
      <vt:lpstr>HG丸ｺﾞｼｯｸM-PRO</vt:lpstr>
      <vt:lpstr>ＭＳ Ｐゴシック</vt:lpstr>
      <vt:lpstr>ＭＳ Ｐ明朝</vt:lpstr>
      <vt:lpstr>ＭＳ ゴシック</vt:lpstr>
      <vt:lpstr>游ゴシック Light</vt:lpstr>
      <vt:lpstr>Arial</vt:lpstr>
      <vt:lpstr>Calibri</vt:lpstr>
      <vt:lpstr>Calibri Light</vt:lpstr>
      <vt:lpstr>Office テーマ</vt:lpstr>
      <vt:lpstr>Career DesignⅠ：Lesson 3～Setsunan University～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キャリアデザインⅠ：第３回～摂大学～</dc:title>
  <dc:creator>石井 三恵</dc:creator>
  <cp:lastModifiedBy>石井　三恵</cp:lastModifiedBy>
  <cp:revision>10</cp:revision>
  <dcterms:created xsi:type="dcterms:W3CDTF">2018-08-15T07:57:01Z</dcterms:created>
  <dcterms:modified xsi:type="dcterms:W3CDTF">2022-02-10T14:42:11Z</dcterms:modified>
</cp:coreProperties>
</file>