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84" r:id="rId2"/>
    <p:sldId id="285" r:id="rId3"/>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6" d="100"/>
          <a:sy n="76" d="100"/>
        </p:scale>
        <p:origin x="43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1685B32-5332-4B82-8EE7-8F28106744A7}" type="datetimeFigureOut">
              <a:rPr kumimoji="1" lang="ja-JP" altLang="en-US" smtClean="0"/>
              <a:t>2022/2/4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C295AB3-D5F9-4B81-805E-1CC101A2C81D}" type="slidenum">
              <a:rPr kumimoji="1" lang="ja-JP" altLang="en-US" smtClean="0"/>
              <a:t>‹#›</a:t>
            </a:fld>
            <a:endParaRPr kumimoji="1" lang="ja-JP" altLang="en-US"/>
          </a:p>
        </p:txBody>
      </p:sp>
    </p:spTree>
    <p:extLst>
      <p:ext uri="{BB962C8B-B14F-4D97-AF65-F5344CB8AC3E}">
        <p14:creationId xmlns:p14="http://schemas.microsoft.com/office/powerpoint/2010/main" val="4090809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1685B32-5332-4B82-8EE7-8F28106744A7}" type="datetimeFigureOut">
              <a:rPr kumimoji="1" lang="ja-JP" altLang="en-US" smtClean="0"/>
              <a:t>2022/2/4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C295AB3-D5F9-4B81-805E-1CC101A2C81D}" type="slidenum">
              <a:rPr kumimoji="1" lang="ja-JP" altLang="en-US" smtClean="0"/>
              <a:t>‹#›</a:t>
            </a:fld>
            <a:endParaRPr kumimoji="1" lang="ja-JP" altLang="en-US"/>
          </a:p>
        </p:txBody>
      </p:sp>
    </p:spTree>
    <p:extLst>
      <p:ext uri="{BB962C8B-B14F-4D97-AF65-F5344CB8AC3E}">
        <p14:creationId xmlns:p14="http://schemas.microsoft.com/office/powerpoint/2010/main" val="1100920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1685B32-5332-4B82-8EE7-8F28106744A7}" type="datetimeFigureOut">
              <a:rPr kumimoji="1" lang="ja-JP" altLang="en-US" smtClean="0"/>
              <a:t>2022/2/4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C295AB3-D5F9-4B81-805E-1CC101A2C81D}" type="slidenum">
              <a:rPr kumimoji="1" lang="ja-JP" altLang="en-US" smtClean="0"/>
              <a:t>‹#›</a:t>
            </a:fld>
            <a:endParaRPr kumimoji="1" lang="ja-JP" altLang="en-US"/>
          </a:p>
        </p:txBody>
      </p:sp>
    </p:spTree>
    <p:extLst>
      <p:ext uri="{BB962C8B-B14F-4D97-AF65-F5344CB8AC3E}">
        <p14:creationId xmlns:p14="http://schemas.microsoft.com/office/powerpoint/2010/main" val="1335830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1685B32-5332-4B82-8EE7-8F28106744A7}" type="datetimeFigureOut">
              <a:rPr kumimoji="1" lang="ja-JP" altLang="en-US" smtClean="0"/>
              <a:t>2022/2/4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C295AB3-D5F9-4B81-805E-1CC101A2C81D}" type="slidenum">
              <a:rPr kumimoji="1" lang="ja-JP" altLang="en-US" smtClean="0"/>
              <a:t>‹#›</a:t>
            </a:fld>
            <a:endParaRPr kumimoji="1" lang="ja-JP" altLang="en-US"/>
          </a:p>
        </p:txBody>
      </p:sp>
    </p:spTree>
    <p:extLst>
      <p:ext uri="{BB962C8B-B14F-4D97-AF65-F5344CB8AC3E}">
        <p14:creationId xmlns:p14="http://schemas.microsoft.com/office/powerpoint/2010/main" val="2686683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1685B32-5332-4B82-8EE7-8F28106744A7}" type="datetimeFigureOut">
              <a:rPr kumimoji="1" lang="ja-JP" altLang="en-US" smtClean="0"/>
              <a:t>2022/2/4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C295AB3-D5F9-4B81-805E-1CC101A2C81D}" type="slidenum">
              <a:rPr kumimoji="1" lang="ja-JP" altLang="en-US" smtClean="0"/>
              <a:t>‹#›</a:t>
            </a:fld>
            <a:endParaRPr kumimoji="1" lang="ja-JP" altLang="en-US"/>
          </a:p>
        </p:txBody>
      </p:sp>
    </p:spTree>
    <p:extLst>
      <p:ext uri="{BB962C8B-B14F-4D97-AF65-F5344CB8AC3E}">
        <p14:creationId xmlns:p14="http://schemas.microsoft.com/office/powerpoint/2010/main" val="526898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1685B32-5332-4B82-8EE7-8F28106744A7}" type="datetimeFigureOut">
              <a:rPr kumimoji="1" lang="ja-JP" altLang="en-US" smtClean="0"/>
              <a:t>2022/2/4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C295AB3-D5F9-4B81-805E-1CC101A2C81D}" type="slidenum">
              <a:rPr kumimoji="1" lang="ja-JP" altLang="en-US" smtClean="0"/>
              <a:t>‹#›</a:t>
            </a:fld>
            <a:endParaRPr kumimoji="1" lang="ja-JP" altLang="en-US"/>
          </a:p>
        </p:txBody>
      </p:sp>
    </p:spTree>
    <p:extLst>
      <p:ext uri="{BB962C8B-B14F-4D97-AF65-F5344CB8AC3E}">
        <p14:creationId xmlns:p14="http://schemas.microsoft.com/office/powerpoint/2010/main" val="210054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1685B32-5332-4B82-8EE7-8F28106744A7}" type="datetimeFigureOut">
              <a:rPr kumimoji="1" lang="ja-JP" altLang="en-US" smtClean="0"/>
              <a:t>2022/2/4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C295AB3-D5F9-4B81-805E-1CC101A2C81D}" type="slidenum">
              <a:rPr kumimoji="1" lang="ja-JP" altLang="en-US" smtClean="0"/>
              <a:t>‹#›</a:t>
            </a:fld>
            <a:endParaRPr kumimoji="1" lang="ja-JP" altLang="en-US"/>
          </a:p>
        </p:txBody>
      </p:sp>
    </p:spTree>
    <p:extLst>
      <p:ext uri="{BB962C8B-B14F-4D97-AF65-F5344CB8AC3E}">
        <p14:creationId xmlns:p14="http://schemas.microsoft.com/office/powerpoint/2010/main" val="4159560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1685B32-5332-4B82-8EE7-8F28106744A7}" type="datetimeFigureOut">
              <a:rPr kumimoji="1" lang="ja-JP" altLang="en-US" smtClean="0"/>
              <a:t>2022/2/4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C295AB3-D5F9-4B81-805E-1CC101A2C81D}" type="slidenum">
              <a:rPr kumimoji="1" lang="ja-JP" altLang="en-US" smtClean="0"/>
              <a:t>‹#›</a:t>
            </a:fld>
            <a:endParaRPr kumimoji="1" lang="ja-JP" altLang="en-US"/>
          </a:p>
        </p:txBody>
      </p:sp>
    </p:spTree>
    <p:extLst>
      <p:ext uri="{BB962C8B-B14F-4D97-AF65-F5344CB8AC3E}">
        <p14:creationId xmlns:p14="http://schemas.microsoft.com/office/powerpoint/2010/main" val="1935924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685B32-5332-4B82-8EE7-8F28106744A7}" type="datetimeFigureOut">
              <a:rPr kumimoji="1" lang="ja-JP" altLang="en-US" smtClean="0"/>
              <a:t>2022/2/4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C295AB3-D5F9-4B81-805E-1CC101A2C81D}" type="slidenum">
              <a:rPr kumimoji="1" lang="ja-JP" altLang="en-US" smtClean="0"/>
              <a:t>‹#›</a:t>
            </a:fld>
            <a:endParaRPr kumimoji="1" lang="ja-JP" altLang="en-US"/>
          </a:p>
        </p:txBody>
      </p:sp>
    </p:spTree>
    <p:extLst>
      <p:ext uri="{BB962C8B-B14F-4D97-AF65-F5344CB8AC3E}">
        <p14:creationId xmlns:p14="http://schemas.microsoft.com/office/powerpoint/2010/main" val="1265512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1685B32-5332-4B82-8EE7-8F28106744A7}" type="datetimeFigureOut">
              <a:rPr kumimoji="1" lang="ja-JP" altLang="en-US" smtClean="0"/>
              <a:t>2022/2/4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C295AB3-D5F9-4B81-805E-1CC101A2C81D}" type="slidenum">
              <a:rPr kumimoji="1" lang="ja-JP" altLang="en-US" smtClean="0"/>
              <a:t>‹#›</a:t>
            </a:fld>
            <a:endParaRPr kumimoji="1" lang="ja-JP" altLang="en-US"/>
          </a:p>
        </p:txBody>
      </p:sp>
    </p:spTree>
    <p:extLst>
      <p:ext uri="{BB962C8B-B14F-4D97-AF65-F5344CB8AC3E}">
        <p14:creationId xmlns:p14="http://schemas.microsoft.com/office/powerpoint/2010/main" val="2428125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1685B32-5332-4B82-8EE7-8F28106744A7}" type="datetimeFigureOut">
              <a:rPr kumimoji="1" lang="ja-JP" altLang="en-US" smtClean="0"/>
              <a:t>2022/2/4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C295AB3-D5F9-4B81-805E-1CC101A2C81D}" type="slidenum">
              <a:rPr kumimoji="1" lang="ja-JP" altLang="en-US" smtClean="0"/>
              <a:t>‹#›</a:t>
            </a:fld>
            <a:endParaRPr kumimoji="1" lang="ja-JP" altLang="en-US"/>
          </a:p>
        </p:txBody>
      </p:sp>
    </p:spTree>
    <p:extLst>
      <p:ext uri="{BB962C8B-B14F-4D97-AF65-F5344CB8AC3E}">
        <p14:creationId xmlns:p14="http://schemas.microsoft.com/office/powerpoint/2010/main" val="2464526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21685B32-5332-4B82-8EE7-8F28106744A7}" type="datetimeFigureOut">
              <a:rPr kumimoji="1" lang="ja-JP" altLang="en-US" smtClean="0"/>
              <a:t>2022/2/4</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C295AB3-D5F9-4B81-805E-1CC101A2C81D}" type="slidenum">
              <a:rPr kumimoji="1" lang="ja-JP" altLang="en-US" smtClean="0"/>
              <a:t>‹#›</a:t>
            </a:fld>
            <a:endParaRPr kumimoji="1" lang="ja-JP" altLang="en-US"/>
          </a:p>
        </p:txBody>
      </p:sp>
    </p:spTree>
    <p:extLst>
      <p:ext uri="{BB962C8B-B14F-4D97-AF65-F5344CB8AC3E}">
        <p14:creationId xmlns:p14="http://schemas.microsoft.com/office/powerpoint/2010/main" val="34260990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0">
            <a:extLst>
              <a:ext uri="{FF2B5EF4-FFF2-40B4-BE49-F238E27FC236}">
                <a16:creationId xmlns:a16="http://schemas.microsoft.com/office/drawing/2014/main" id="{E8C89690-8EFA-46EB-BDB3-0E268B905740}"/>
              </a:ext>
            </a:extLst>
          </p:cNvPr>
          <p:cNvSpPr>
            <a:spLocks noGrp="1" noChangeArrowheads="1"/>
          </p:cNvSpPr>
          <p:nvPr>
            <p:ph type="title"/>
          </p:nvPr>
        </p:nvSpPr>
        <p:spPr>
          <a:xfrm>
            <a:off x="438151" y="118697"/>
            <a:ext cx="3056792" cy="265234"/>
          </a:xfrm>
        </p:spPr>
        <p:txBody>
          <a:bodyPr/>
          <a:lstStyle/>
          <a:p>
            <a:pPr eaLnBrk="1" hangingPunct="1"/>
            <a:r>
              <a:rPr lang="ja-JP" altLang="en-US" sz="1108"/>
              <a:t>キャリアデザイン</a:t>
            </a:r>
            <a:r>
              <a:rPr lang="en-US" altLang="ja-JP" sz="1108"/>
              <a:t>Ⅰ</a:t>
            </a:r>
            <a:r>
              <a:rPr lang="ja-JP" altLang="en-US" sz="1108"/>
              <a:t>：第３回～摂大学～</a:t>
            </a:r>
          </a:p>
        </p:txBody>
      </p:sp>
      <p:cxnSp>
        <p:nvCxnSpPr>
          <p:cNvPr id="5" name="直線コネクタ 4">
            <a:extLst>
              <a:ext uri="{FF2B5EF4-FFF2-40B4-BE49-F238E27FC236}">
                <a16:creationId xmlns:a16="http://schemas.microsoft.com/office/drawing/2014/main" id="{FEA72300-F43C-4354-A5B8-76043FA6B315}"/>
              </a:ext>
            </a:extLst>
          </p:cNvPr>
          <p:cNvCxnSpPr/>
          <p:nvPr/>
        </p:nvCxnSpPr>
        <p:spPr>
          <a:xfrm>
            <a:off x="504092" y="383931"/>
            <a:ext cx="5650523" cy="0"/>
          </a:xfrm>
          <a:prstGeom prst="line">
            <a:avLst/>
          </a:prstGeom>
        </p:spPr>
        <p:style>
          <a:lnRef idx="1">
            <a:schemeClr val="dk1"/>
          </a:lnRef>
          <a:fillRef idx="0">
            <a:schemeClr val="dk1"/>
          </a:fillRef>
          <a:effectRef idx="0">
            <a:schemeClr val="dk1"/>
          </a:effectRef>
          <a:fontRef idx="minor">
            <a:schemeClr val="tx1"/>
          </a:fontRef>
        </p:style>
      </p:cxnSp>
      <p:sp>
        <p:nvSpPr>
          <p:cNvPr id="6" name="テキスト ボックス 5">
            <a:extLst>
              <a:ext uri="{FF2B5EF4-FFF2-40B4-BE49-F238E27FC236}">
                <a16:creationId xmlns:a16="http://schemas.microsoft.com/office/drawing/2014/main" id="{2D395C2D-0D40-4CBF-ADF9-0EE0959CC284}"/>
              </a:ext>
            </a:extLst>
          </p:cNvPr>
          <p:cNvSpPr txBox="1"/>
          <p:nvPr/>
        </p:nvSpPr>
        <p:spPr>
          <a:xfrm>
            <a:off x="539262" y="479182"/>
            <a:ext cx="5650523" cy="1086516"/>
          </a:xfrm>
          <a:prstGeom prst="rect">
            <a:avLst/>
          </a:prstGeom>
          <a:noFill/>
        </p:spPr>
        <p:txBody>
          <a:bodyPr>
            <a:spAutoFit/>
          </a:bodyPr>
          <a:lstStyle/>
          <a:p>
            <a:pPr eaLnBrk="1" hangingPunct="1">
              <a:defRPr/>
            </a:pPr>
            <a:r>
              <a:rPr lang="ja-JP" altLang="en-US" sz="923" dirty="0">
                <a:latin typeface="+mj-ea"/>
                <a:ea typeface="+mj-ea"/>
              </a:rPr>
              <a:t>■建学の精神</a:t>
            </a:r>
          </a:p>
          <a:p>
            <a:pPr eaLnBrk="1" hangingPunct="1">
              <a:defRPr/>
            </a:pPr>
            <a:r>
              <a:rPr lang="ja-JP" altLang="en-US" sz="923" dirty="0">
                <a:latin typeface="ＭＳ Ｐ明朝" pitchFamily="18" charset="-128"/>
                <a:ea typeface="ＭＳ Ｐ明朝" pitchFamily="18" charset="-128"/>
              </a:rPr>
              <a:t>世のため、人のため、地域のために「理論に裏付けられた実践的技術をもち、現場で活躍できる専門職業人の育成」を行う。</a:t>
            </a:r>
            <a:endParaRPr lang="en-US" altLang="ja-JP" sz="923" dirty="0">
              <a:latin typeface="ＭＳ Ｐ明朝" pitchFamily="18" charset="-128"/>
              <a:ea typeface="ＭＳ Ｐ明朝" pitchFamily="18" charset="-128"/>
            </a:endParaRPr>
          </a:p>
          <a:p>
            <a:pPr eaLnBrk="1" hangingPunct="1">
              <a:defRPr/>
            </a:pPr>
            <a:endParaRPr lang="ja-JP" altLang="en-US" sz="923" dirty="0">
              <a:latin typeface="ＭＳ Ｐ明朝" pitchFamily="18" charset="-128"/>
              <a:ea typeface="ＭＳ Ｐ明朝" pitchFamily="18" charset="-128"/>
            </a:endParaRPr>
          </a:p>
          <a:p>
            <a:pPr eaLnBrk="1" hangingPunct="1">
              <a:defRPr/>
            </a:pPr>
            <a:r>
              <a:rPr lang="ja-JP" altLang="en-US" sz="923" dirty="0">
                <a:latin typeface="HGP創英角ｺﾞｼｯｸUB" pitchFamily="50" charset="-128"/>
                <a:ea typeface="HGP創英角ｺﾞｼｯｸUB" pitchFamily="50" charset="-128"/>
              </a:rPr>
              <a:t>■教育の理念</a:t>
            </a:r>
          </a:p>
          <a:p>
            <a:pPr eaLnBrk="1" hangingPunct="1">
              <a:defRPr/>
            </a:pPr>
            <a:r>
              <a:rPr lang="ja-JP" altLang="en-US" sz="923" dirty="0">
                <a:latin typeface="ＭＳ Ｐ明朝" pitchFamily="18" charset="-128"/>
                <a:ea typeface="ＭＳ Ｐ明朝" pitchFamily="18" charset="-128"/>
              </a:rPr>
              <a:t>建学の精神に則り、全人の育成を第一義として、人間力・実践力・統合力を養い、自らが課題を発見し、そして解決することができる知的専門職業人を育成する。</a:t>
            </a:r>
          </a:p>
        </p:txBody>
      </p:sp>
      <p:sp>
        <p:nvSpPr>
          <p:cNvPr id="7" name="正方形/長方形 6">
            <a:extLst>
              <a:ext uri="{FF2B5EF4-FFF2-40B4-BE49-F238E27FC236}">
                <a16:creationId xmlns:a16="http://schemas.microsoft.com/office/drawing/2014/main" id="{ED441241-8832-4446-9881-37CD4817C902}"/>
              </a:ext>
            </a:extLst>
          </p:cNvPr>
          <p:cNvSpPr/>
          <p:nvPr/>
        </p:nvSpPr>
        <p:spPr>
          <a:xfrm>
            <a:off x="473320" y="451338"/>
            <a:ext cx="5716465" cy="119722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sz="923" dirty="0"/>
          </a:p>
        </p:txBody>
      </p:sp>
      <p:sp>
        <p:nvSpPr>
          <p:cNvPr id="55" name="正方形/長方形 54">
            <a:extLst>
              <a:ext uri="{FF2B5EF4-FFF2-40B4-BE49-F238E27FC236}">
                <a16:creationId xmlns:a16="http://schemas.microsoft.com/office/drawing/2014/main" id="{DD76BAB2-952B-408F-AC1D-AB21D9E8C3C7}"/>
              </a:ext>
            </a:extLst>
          </p:cNvPr>
          <p:cNvSpPr/>
          <p:nvPr/>
        </p:nvSpPr>
        <p:spPr>
          <a:xfrm>
            <a:off x="470389" y="5757497"/>
            <a:ext cx="6031523" cy="3437288"/>
          </a:xfrm>
          <a:prstGeom prst="rect">
            <a:avLst/>
          </a:prstGeom>
        </p:spPr>
        <p:txBody>
          <a:bodyPr>
            <a:spAutoFit/>
          </a:bodyPr>
          <a:lstStyle/>
          <a:p>
            <a:pPr eaLnBrk="1" hangingPunct="1">
              <a:defRPr/>
            </a:pPr>
            <a:r>
              <a:rPr lang="ja-JP" altLang="en-US" sz="969" dirty="0">
                <a:latin typeface="+mj-ea"/>
                <a:ea typeface="+mj-ea"/>
              </a:rPr>
              <a:t>■大学の学びを通じて何を身につける？</a:t>
            </a:r>
            <a:endParaRPr lang="en-US" altLang="ja-JP" sz="969" dirty="0">
              <a:latin typeface="+mj-ea"/>
              <a:ea typeface="+mj-ea"/>
            </a:endParaRPr>
          </a:p>
          <a:p>
            <a:pPr eaLnBrk="1" hangingPunct="1">
              <a:defRPr/>
            </a:pPr>
            <a:endParaRPr lang="en-US" altLang="ja-JP" sz="923" dirty="0">
              <a:latin typeface="+mj-ea"/>
              <a:ea typeface="+mj-ea"/>
            </a:endParaRPr>
          </a:p>
          <a:p>
            <a:pPr eaLnBrk="1" hangingPunct="1">
              <a:defRPr/>
            </a:pPr>
            <a:r>
              <a:rPr lang="ja-JP" altLang="en-US" sz="923" dirty="0">
                <a:latin typeface="+mj-ea"/>
                <a:ea typeface="+mj-ea"/>
              </a:rPr>
              <a:t>●学士力～４分野１３項目～</a:t>
            </a:r>
            <a:endParaRPr lang="en-US" altLang="ja-JP" sz="923" dirty="0">
              <a:latin typeface="+mj-ea"/>
              <a:ea typeface="+mj-ea"/>
            </a:endParaRPr>
          </a:p>
          <a:p>
            <a:pPr eaLnBrk="1" hangingPunct="1">
              <a:defRPr/>
            </a:pPr>
            <a:r>
              <a:rPr lang="ja-JP" altLang="en-US" sz="923" dirty="0">
                <a:latin typeface="HGP創英角ｺﾞｼｯｸUB" pitchFamily="50" charset="-128"/>
                <a:ea typeface="HGP創英角ｺﾞｼｯｸUB" pitchFamily="50" charset="-128"/>
              </a:rPr>
              <a:t>１．知識・理解</a:t>
            </a:r>
          </a:p>
          <a:p>
            <a:pPr eaLnBrk="1" hangingPunct="1">
              <a:defRPr/>
            </a:pPr>
            <a:r>
              <a:rPr lang="ja-JP" altLang="en-US" sz="923" dirty="0"/>
              <a:t>	</a:t>
            </a:r>
          </a:p>
          <a:p>
            <a:pPr eaLnBrk="1" hangingPunct="1">
              <a:defRPr/>
            </a:pPr>
            <a:r>
              <a:rPr lang="zh-TW" altLang="en-US" sz="923" dirty="0">
                <a:latin typeface="HGP創英角ｺﾞｼｯｸUB" panose="020B0900000000000000" pitchFamily="50" charset="-128"/>
                <a:ea typeface="HGP創英角ｺﾞｼｯｸUB" panose="020B0900000000000000" pitchFamily="50" charset="-128"/>
              </a:rPr>
              <a:t>２．汎用的技能</a:t>
            </a:r>
          </a:p>
          <a:p>
            <a:pPr eaLnBrk="1" hangingPunct="1">
              <a:defRPr/>
            </a:pPr>
            <a:endParaRPr lang="en-US" altLang="ja-JP" sz="923" dirty="0">
              <a:latin typeface="+mj-ea"/>
            </a:endParaRPr>
          </a:p>
          <a:p>
            <a:pPr eaLnBrk="1" hangingPunct="1">
              <a:defRPr/>
            </a:pPr>
            <a:r>
              <a:rPr lang="ja-JP" altLang="en-US" sz="923" dirty="0">
                <a:latin typeface="HGP創英角ｺﾞｼｯｸUB" panose="020B0900000000000000" pitchFamily="50" charset="-128"/>
                <a:ea typeface="HGP創英角ｺﾞｼｯｸUB" panose="020B0900000000000000" pitchFamily="50" charset="-128"/>
              </a:rPr>
              <a:t>３．態度・志向性</a:t>
            </a:r>
          </a:p>
          <a:p>
            <a:pPr eaLnBrk="1" hangingPunct="1">
              <a:defRPr/>
            </a:pPr>
            <a:r>
              <a:rPr lang="ja-JP" altLang="en-US" sz="923" dirty="0">
                <a:latin typeface="ＭＳ Ｐ明朝" pitchFamily="18" charset="-128"/>
                <a:ea typeface="ＭＳ Ｐ明朝" pitchFamily="18" charset="-128"/>
              </a:rPr>
              <a:t>	</a:t>
            </a:r>
            <a:endParaRPr lang="en-US" altLang="ja-JP" sz="923" dirty="0">
              <a:latin typeface="+mj-ea"/>
            </a:endParaRPr>
          </a:p>
          <a:p>
            <a:pPr eaLnBrk="1" hangingPunct="1">
              <a:defRPr/>
            </a:pPr>
            <a:r>
              <a:rPr lang="ja-JP" altLang="en-US" sz="923" dirty="0">
                <a:latin typeface="HGP創英角ｺﾞｼｯｸUB" panose="020B0900000000000000" pitchFamily="50" charset="-128"/>
                <a:ea typeface="HGP創英角ｺﾞｼｯｸUB" panose="020B0900000000000000" pitchFamily="50" charset="-128"/>
              </a:rPr>
              <a:t>４．統合的な学習経験と創造的思考力</a:t>
            </a:r>
          </a:p>
          <a:p>
            <a:pPr eaLnBrk="1" hangingPunct="1">
              <a:defRPr/>
            </a:pPr>
            <a:endParaRPr lang="en-US" altLang="ja-JP" sz="969" dirty="0">
              <a:latin typeface="HGP創英角ｺﾞｼｯｸUB" panose="020B0900000000000000" pitchFamily="50" charset="-128"/>
              <a:ea typeface="HGP創英角ｺﾞｼｯｸUB" panose="020B0900000000000000" pitchFamily="50" charset="-128"/>
            </a:endParaRPr>
          </a:p>
          <a:p>
            <a:pPr eaLnBrk="1" hangingPunct="1">
              <a:defRPr/>
            </a:pPr>
            <a:r>
              <a:rPr lang="ja-JP" altLang="en-US" sz="969" dirty="0">
                <a:latin typeface="HGP創英角ｺﾞｼｯｸUB" panose="020B0900000000000000" pitchFamily="50" charset="-128"/>
                <a:ea typeface="HGP創英角ｺﾞｼｯｸUB" panose="020B0900000000000000" pitchFamily="50" charset="-128"/>
              </a:rPr>
              <a:t>●基礎的な力</a:t>
            </a:r>
            <a:endParaRPr lang="en-US" altLang="ja-JP" sz="969" dirty="0">
              <a:latin typeface="HGP創英角ｺﾞｼｯｸUB" panose="020B0900000000000000" pitchFamily="50" charset="-128"/>
              <a:ea typeface="HGP創英角ｺﾞｼｯｸUB" panose="020B0900000000000000" pitchFamily="50" charset="-128"/>
            </a:endParaRPr>
          </a:p>
          <a:p>
            <a:pPr eaLnBrk="1" hangingPunct="1">
              <a:defRPr/>
            </a:pPr>
            <a:endParaRPr lang="en-US" altLang="ja-JP" sz="969" dirty="0">
              <a:latin typeface="HGP創英角ｺﾞｼｯｸUB" panose="020B0900000000000000" pitchFamily="50" charset="-128"/>
              <a:ea typeface="HGP創英角ｺﾞｼｯｸUB" panose="020B0900000000000000" pitchFamily="50" charset="-128"/>
            </a:endParaRPr>
          </a:p>
          <a:p>
            <a:pPr eaLnBrk="1" hangingPunct="1">
              <a:defRPr/>
            </a:pPr>
            <a:endParaRPr lang="en-US" altLang="ja-JP" sz="969" dirty="0">
              <a:latin typeface="HGP創英角ｺﾞｼｯｸUB" panose="020B0900000000000000" pitchFamily="50" charset="-128"/>
              <a:ea typeface="HGP創英角ｺﾞｼｯｸUB" panose="020B0900000000000000" pitchFamily="50" charset="-128"/>
            </a:endParaRPr>
          </a:p>
          <a:p>
            <a:pPr eaLnBrk="1" hangingPunct="1">
              <a:defRPr/>
            </a:pPr>
            <a:r>
              <a:rPr lang="ja-JP" altLang="en-US" sz="969" dirty="0">
                <a:latin typeface="HGP創英角ｺﾞｼｯｸUB" panose="020B0900000000000000" pitchFamily="50" charset="-128"/>
                <a:ea typeface="HGP創英角ｺﾞｼｯｸUB" panose="020B0900000000000000" pitchFamily="50" charset="-128"/>
              </a:rPr>
              <a:t>●専門の学び（知識</a:t>
            </a:r>
            <a:r>
              <a:rPr lang="en-US" altLang="ja-JP" sz="969" dirty="0">
                <a:latin typeface="HGP創英角ｺﾞｼｯｸUB" panose="020B0900000000000000" pitchFamily="50" charset="-128"/>
                <a:ea typeface="HGP創英角ｺﾞｼｯｸUB" panose="020B0900000000000000" pitchFamily="50" charset="-128"/>
              </a:rPr>
              <a:t>/</a:t>
            </a:r>
            <a:r>
              <a:rPr lang="ja-JP" altLang="en-US" sz="969" dirty="0">
                <a:latin typeface="HGP創英角ｺﾞｼｯｸUB" panose="020B0900000000000000" pitchFamily="50" charset="-128"/>
                <a:ea typeface="HGP創英角ｺﾞｼｯｸUB" panose="020B0900000000000000" pitchFamily="50" charset="-128"/>
              </a:rPr>
              <a:t>キャラクター）</a:t>
            </a:r>
            <a:endParaRPr lang="en-US" altLang="ja-JP" sz="969" dirty="0">
              <a:latin typeface="HGP創英角ｺﾞｼｯｸUB" panose="020B0900000000000000" pitchFamily="50" charset="-128"/>
              <a:ea typeface="HGP創英角ｺﾞｼｯｸUB" panose="020B0900000000000000" pitchFamily="50" charset="-128"/>
            </a:endParaRPr>
          </a:p>
          <a:p>
            <a:pPr eaLnBrk="1" hangingPunct="1">
              <a:defRPr/>
            </a:pPr>
            <a:endParaRPr lang="en-US" altLang="ja-JP" sz="969" dirty="0">
              <a:latin typeface="HGP創英角ｺﾞｼｯｸUB" panose="020B0900000000000000" pitchFamily="50" charset="-128"/>
              <a:ea typeface="HGP創英角ｺﾞｼｯｸUB" panose="020B0900000000000000" pitchFamily="50" charset="-128"/>
            </a:endParaRPr>
          </a:p>
          <a:p>
            <a:pPr eaLnBrk="1" hangingPunct="1">
              <a:defRPr/>
            </a:pPr>
            <a:endParaRPr lang="en-US" altLang="ja-JP" sz="969" dirty="0">
              <a:latin typeface="HGP創英角ｺﾞｼｯｸUB" panose="020B0900000000000000" pitchFamily="50" charset="-128"/>
              <a:ea typeface="HGP創英角ｺﾞｼｯｸUB" panose="020B0900000000000000" pitchFamily="50" charset="-128"/>
            </a:endParaRPr>
          </a:p>
          <a:p>
            <a:pPr eaLnBrk="1" hangingPunct="1">
              <a:defRPr/>
            </a:pPr>
            <a:r>
              <a:rPr lang="ja-JP" altLang="en-US" sz="969" dirty="0">
                <a:latin typeface="HGP創英角ｺﾞｼｯｸUB" panose="020B0900000000000000" pitchFamily="50" charset="-128"/>
                <a:ea typeface="HGP創英角ｺﾞｼｯｸUB" panose="020B0900000000000000" pitchFamily="50" charset="-128"/>
              </a:rPr>
              <a:t>●教養</a:t>
            </a:r>
            <a:endParaRPr lang="en-US" altLang="ja-JP" sz="969" dirty="0">
              <a:latin typeface="HGP創英角ｺﾞｼｯｸUB" panose="020B0900000000000000" pitchFamily="50" charset="-128"/>
              <a:ea typeface="HGP創英角ｺﾞｼｯｸUB" panose="020B0900000000000000" pitchFamily="50" charset="-128"/>
            </a:endParaRPr>
          </a:p>
          <a:p>
            <a:pPr eaLnBrk="1" hangingPunct="1">
              <a:defRPr/>
            </a:pPr>
            <a:endParaRPr lang="en-US" altLang="ja-JP" sz="969" dirty="0">
              <a:latin typeface="HGP創英角ｺﾞｼｯｸUB" panose="020B0900000000000000" pitchFamily="50" charset="-128"/>
              <a:ea typeface="HGP創英角ｺﾞｼｯｸUB" panose="020B0900000000000000" pitchFamily="50" charset="-128"/>
            </a:endParaRPr>
          </a:p>
          <a:p>
            <a:pPr eaLnBrk="1" hangingPunct="1">
              <a:defRPr/>
            </a:pPr>
            <a:endParaRPr lang="en-US" altLang="ja-JP" sz="969" dirty="0">
              <a:latin typeface="HGP創英角ｺﾞｼｯｸUB" panose="020B0900000000000000" pitchFamily="50" charset="-128"/>
              <a:ea typeface="HGP創英角ｺﾞｼｯｸUB" panose="020B0900000000000000" pitchFamily="50" charset="-128"/>
            </a:endParaRPr>
          </a:p>
          <a:p>
            <a:pPr eaLnBrk="1" hangingPunct="1">
              <a:defRPr/>
            </a:pPr>
            <a:r>
              <a:rPr lang="ja-JP" altLang="en-US" sz="969" dirty="0">
                <a:latin typeface="HGP創英角ｺﾞｼｯｸUB" panose="020B0900000000000000" pitchFamily="50" charset="-128"/>
                <a:ea typeface="HGP創英角ｺﾞｼｯｸUB" panose="020B0900000000000000" pitchFamily="50" charset="-128"/>
              </a:rPr>
              <a:t>●理念に即した人物像</a:t>
            </a:r>
            <a:endParaRPr lang="en-US" altLang="ja-JP" sz="969" dirty="0">
              <a:latin typeface="HGP創英角ｺﾞｼｯｸUB" panose="020B0900000000000000" pitchFamily="50" charset="-128"/>
              <a:ea typeface="HGP創英角ｺﾞｼｯｸUB" panose="020B0900000000000000" pitchFamily="50" charset="-128"/>
            </a:endParaRPr>
          </a:p>
          <a:p>
            <a:pPr eaLnBrk="1" hangingPunct="1">
              <a:defRPr/>
            </a:pPr>
            <a:endParaRPr lang="en-US" altLang="ja-JP" sz="969" dirty="0">
              <a:latin typeface="HGP創英角ｺﾞｼｯｸUB" panose="020B0900000000000000" pitchFamily="50" charset="-128"/>
              <a:ea typeface="HGP創英角ｺﾞｼｯｸUB" panose="020B0900000000000000" pitchFamily="50" charset="-128"/>
            </a:endParaRPr>
          </a:p>
          <a:p>
            <a:pPr eaLnBrk="1" hangingPunct="1">
              <a:defRPr/>
            </a:pPr>
            <a:r>
              <a:rPr lang="ja-JP" altLang="en-US" sz="831" dirty="0"/>
              <a:t>	</a:t>
            </a:r>
          </a:p>
        </p:txBody>
      </p:sp>
      <p:sp>
        <p:nvSpPr>
          <p:cNvPr id="14" name="正方形/長方形 13">
            <a:extLst>
              <a:ext uri="{FF2B5EF4-FFF2-40B4-BE49-F238E27FC236}">
                <a16:creationId xmlns:a16="http://schemas.microsoft.com/office/drawing/2014/main" id="{A025FE9F-4458-4FBA-8737-F779BD83D04F}"/>
              </a:ext>
            </a:extLst>
          </p:cNvPr>
          <p:cNvSpPr/>
          <p:nvPr/>
        </p:nvSpPr>
        <p:spPr>
          <a:xfrm>
            <a:off x="470389" y="5676900"/>
            <a:ext cx="5716465" cy="337038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sz="1662"/>
          </a:p>
        </p:txBody>
      </p:sp>
      <p:grpSp>
        <p:nvGrpSpPr>
          <p:cNvPr id="7176" name="グループ化 17">
            <a:extLst>
              <a:ext uri="{FF2B5EF4-FFF2-40B4-BE49-F238E27FC236}">
                <a16:creationId xmlns:a16="http://schemas.microsoft.com/office/drawing/2014/main" id="{81551FFD-7E36-4604-BBA9-735B26D7C688}"/>
              </a:ext>
            </a:extLst>
          </p:cNvPr>
          <p:cNvGrpSpPr>
            <a:grpSpLocks/>
          </p:cNvGrpSpPr>
          <p:nvPr/>
        </p:nvGrpSpPr>
        <p:grpSpPr bwMode="auto">
          <a:xfrm>
            <a:off x="470389" y="3260481"/>
            <a:ext cx="5649057" cy="2231780"/>
            <a:chOff x="404664" y="1640633"/>
            <a:chExt cx="6120680" cy="2416521"/>
          </a:xfrm>
        </p:grpSpPr>
        <p:sp>
          <p:nvSpPr>
            <p:cNvPr id="2" name="正方形/長方形 1">
              <a:extLst>
                <a:ext uri="{FF2B5EF4-FFF2-40B4-BE49-F238E27FC236}">
                  <a16:creationId xmlns:a16="http://schemas.microsoft.com/office/drawing/2014/main" id="{D039719C-0030-4F47-9EFC-511510B63C14}"/>
                </a:ext>
              </a:extLst>
            </p:cNvPr>
            <p:cNvSpPr/>
            <p:nvPr/>
          </p:nvSpPr>
          <p:spPr>
            <a:xfrm>
              <a:off x="404664" y="1934169"/>
              <a:ext cx="360413" cy="194369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015" dirty="0">
                  <a:solidFill>
                    <a:schemeClr val="tx1"/>
                  </a:solidFill>
                </a:rPr>
                <a:t>摂南大学</a:t>
              </a:r>
            </a:p>
          </p:txBody>
        </p:sp>
        <p:sp>
          <p:nvSpPr>
            <p:cNvPr id="3" name="正方形/長方形 2">
              <a:extLst>
                <a:ext uri="{FF2B5EF4-FFF2-40B4-BE49-F238E27FC236}">
                  <a16:creationId xmlns:a16="http://schemas.microsoft.com/office/drawing/2014/main" id="{BF0C5DE1-82CE-4427-8DD6-3F416D2339FC}"/>
                </a:ext>
              </a:extLst>
            </p:cNvPr>
            <p:cNvSpPr/>
            <p:nvPr/>
          </p:nvSpPr>
          <p:spPr>
            <a:xfrm>
              <a:off x="1125491" y="1785021"/>
              <a:ext cx="1147925" cy="28877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015" dirty="0">
                  <a:solidFill>
                    <a:schemeClr val="tx1"/>
                  </a:solidFill>
                </a:rPr>
                <a:t>理工学部（</a:t>
              </a:r>
              <a:r>
                <a:rPr lang="en-US" altLang="ja-JP" sz="1015" dirty="0">
                  <a:solidFill>
                    <a:schemeClr val="tx1"/>
                  </a:solidFill>
                </a:rPr>
                <a:t>T</a:t>
              </a:r>
              <a:r>
                <a:rPr lang="ja-JP" altLang="en-US" sz="1015" dirty="0">
                  <a:solidFill>
                    <a:schemeClr val="tx1"/>
                  </a:solidFill>
                </a:rPr>
                <a:t>）</a:t>
              </a:r>
            </a:p>
          </p:txBody>
        </p:sp>
        <p:sp>
          <p:nvSpPr>
            <p:cNvPr id="34" name="正方形/長方形 33">
              <a:extLst>
                <a:ext uri="{FF2B5EF4-FFF2-40B4-BE49-F238E27FC236}">
                  <a16:creationId xmlns:a16="http://schemas.microsoft.com/office/drawing/2014/main" id="{54DF8B3B-000B-4118-99B2-6EA81308E1EA}"/>
                </a:ext>
              </a:extLst>
            </p:cNvPr>
            <p:cNvSpPr/>
            <p:nvPr/>
          </p:nvSpPr>
          <p:spPr>
            <a:xfrm>
              <a:off x="1123903" y="2107118"/>
              <a:ext cx="1149513" cy="28877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015" dirty="0">
                  <a:solidFill>
                    <a:schemeClr val="tx1"/>
                  </a:solidFill>
                </a:rPr>
                <a:t>外国学部（</a:t>
              </a:r>
              <a:r>
                <a:rPr lang="en-US" altLang="ja-JP" sz="1015" dirty="0">
                  <a:solidFill>
                    <a:schemeClr val="tx1"/>
                  </a:solidFill>
                </a:rPr>
                <a:t>L</a:t>
              </a:r>
              <a:r>
                <a:rPr lang="ja-JP" altLang="en-US" sz="1015" dirty="0">
                  <a:solidFill>
                    <a:schemeClr val="tx1"/>
                  </a:solidFill>
                </a:rPr>
                <a:t>）</a:t>
              </a:r>
            </a:p>
          </p:txBody>
        </p:sp>
        <p:sp>
          <p:nvSpPr>
            <p:cNvPr id="35" name="正方形/長方形 34">
              <a:extLst>
                <a:ext uri="{FF2B5EF4-FFF2-40B4-BE49-F238E27FC236}">
                  <a16:creationId xmlns:a16="http://schemas.microsoft.com/office/drawing/2014/main" id="{017B5445-371A-4678-B62B-A7E560B95CA5}"/>
                </a:ext>
              </a:extLst>
            </p:cNvPr>
            <p:cNvSpPr/>
            <p:nvPr/>
          </p:nvSpPr>
          <p:spPr>
            <a:xfrm>
              <a:off x="1123903" y="3097210"/>
              <a:ext cx="1149513" cy="28877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015" dirty="0">
                  <a:solidFill>
                    <a:schemeClr val="tx1"/>
                  </a:solidFill>
                </a:rPr>
                <a:t>経営学部（</a:t>
              </a:r>
              <a:r>
                <a:rPr lang="en-US" altLang="ja-JP" sz="1015" dirty="0">
                  <a:solidFill>
                    <a:schemeClr val="tx1"/>
                  </a:solidFill>
                </a:rPr>
                <a:t>I</a:t>
              </a:r>
              <a:r>
                <a:rPr lang="ja-JP" altLang="en-US" sz="1015" dirty="0">
                  <a:solidFill>
                    <a:schemeClr val="tx1"/>
                  </a:solidFill>
                </a:rPr>
                <a:t>）</a:t>
              </a:r>
            </a:p>
          </p:txBody>
        </p:sp>
        <p:sp>
          <p:nvSpPr>
            <p:cNvPr id="36" name="正方形/長方形 35">
              <a:extLst>
                <a:ext uri="{FF2B5EF4-FFF2-40B4-BE49-F238E27FC236}">
                  <a16:creationId xmlns:a16="http://schemas.microsoft.com/office/drawing/2014/main" id="{A9A2AE11-4F1E-40BD-875B-963F9BBC1860}"/>
                </a:ext>
              </a:extLst>
            </p:cNvPr>
            <p:cNvSpPr/>
            <p:nvPr/>
          </p:nvSpPr>
          <p:spPr>
            <a:xfrm>
              <a:off x="1128667" y="2432388"/>
              <a:ext cx="1147925" cy="28877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015" dirty="0">
                  <a:solidFill>
                    <a:schemeClr val="tx1"/>
                  </a:solidFill>
                </a:rPr>
                <a:t>法学部（</a:t>
              </a:r>
              <a:r>
                <a:rPr lang="en-US" altLang="ja-JP" sz="1015" dirty="0">
                  <a:solidFill>
                    <a:schemeClr val="tx1"/>
                  </a:solidFill>
                </a:rPr>
                <a:t>J</a:t>
              </a:r>
              <a:r>
                <a:rPr lang="ja-JP" altLang="en-US" sz="1015" dirty="0">
                  <a:solidFill>
                    <a:schemeClr val="tx1"/>
                  </a:solidFill>
                </a:rPr>
                <a:t>）</a:t>
              </a:r>
            </a:p>
          </p:txBody>
        </p:sp>
        <p:sp>
          <p:nvSpPr>
            <p:cNvPr id="37" name="正方形/長方形 36">
              <a:extLst>
                <a:ext uri="{FF2B5EF4-FFF2-40B4-BE49-F238E27FC236}">
                  <a16:creationId xmlns:a16="http://schemas.microsoft.com/office/drawing/2014/main" id="{F977C864-ECD6-4DA5-9672-F06BBDBAE720}"/>
                </a:ext>
              </a:extLst>
            </p:cNvPr>
            <p:cNvSpPr/>
            <p:nvPr/>
          </p:nvSpPr>
          <p:spPr>
            <a:xfrm>
              <a:off x="1128667" y="2771939"/>
              <a:ext cx="1147925" cy="28877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015" dirty="0">
                  <a:solidFill>
                    <a:schemeClr val="tx1"/>
                  </a:solidFill>
                </a:rPr>
                <a:t>経済学部（</a:t>
              </a:r>
              <a:r>
                <a:rPr lang="en-US" altLang="ja-JP" sz="1015" dirty="0">
                  <a:solidFill>
                    <a:schemeClr val="tx1"/>
                  </a:solidFill>
                </a:rPr>
                <a:t>W</a:t>
              </a:r>
              <a:r>
                <a:rPr lang="ja-JP" altLang="en-US" sz="1015" dirty="0">
                  <a:solidFill>
                    <a:schemeClr val="tx1"/>
                  </a:solidFill>
                </a:rPr>
                <a:t>）</a:t>
              </a:r>
            </a:p>
          </p:txBody>
        </p:sp>
        <p:sp>
          <p:nvSpPr>
            <p:cNvPr id="38" name="正方形/長方形 37">
              <a:extLst>
                <a:ext uri="{FF2B5EF4-FFF2-40B4-BE49-F238E27FC236}">
                  <a16:creationId xmlns:a16="http://schemas.microsoft.com/office/drawing/2014/main" id="{D6D63F4D-6934-4340-82AB-7171B5A2A538}"/>
                </a:ext>
              </a:extLst>
            </p:cNvPr>
            <p:cNvSpPr/>
            <p:nvPr/>
          </p:nvSpPr>
          <p:spPr>
            <a:xfrm>
              <a:off x="1125491" y="3428827"/>
              <a:ext cx="1147925" cy="28877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015" dirty="0">
                  <a:solidFill>
                    <a:schemeClr val="tx1"/>
                  </a:solidFill>
                </a:rPr>
                <a:t>薬学部（</a:t>
              </a:r>
              <a:r>
                <a:rPr lang="en-US" altLang="ja-JP" sz="1015" dirty="0">
                  <a:solidFill>
                    <a:schemeClr val="tx1"/>
                  </a:solidFill>
                </a:rPr>
                <a:t>Y</a:t>
              </a:r>
              <a:r>
                <a:rPr lang="ja-JP" altLang="en-US" sz="1015" dirty="0">
                  <a:solidFill>
                    <a:schemeClr val="tx1"/>
                  </a:solidFill>
                </a:rPr>
                <a:t>）</a:t>
              </a:r>
            </a:p>
          </p:txBody>
        </p:sp>
        <p:sp>
          <p:nvSpPr>
            <p:cNvPr id="39" name="正方形/長方形 38">
              <a:extLst>
                <a:ext uri="{FF2B5EF4-FFF2-40B4-BE49-F238E27FC236}">
                  <a16:creationId xmlns:a16="http://schemas.microsoft.com/office/drawing/2014/main" id="{E960458B-6157-485E-BA5E-ABBEDA03EE2E}"/>
                </a:ext>
              </a:extLst>
            </p:cNvPr>
            <p:cNvSpPr/>
            <p:nvPr/>
          </p:nvSpPr>
          <p:spPr>
            <a:xfrm>
              <a:off x="1125491" y="3768377"/>
              <a:ext cx="1147925" cy="28877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015" dirty="0">
                  <a:solidFill>
                    <a:schemeClr val="tx1"/>
                  </a:solidFill>
                </a:rPr>
                <a:t>看護学部（</a:t>
              </a:r>
              <a:r>
                <a:rPr lang="en-US" altLang="ja-JP" sz="1015" dirty="0">
                  <a:solidFill>
                    <a:schemeClr val="tx1"/>
                  </a:solidFill>
                </a:rPr>
                <a:t>N</a:t>
              </a:r>
              <a:r>
                <a:rPr lang="ja-JP" altLang="en-US" sz="1015" dirty="0">
                  <a:solidFill>
                    <a:schemeClr val="tx1"/>
                  </a:solidFill>
                </a:rPr>
                <a:t>）</a:t>
              </a:r>
            </a:p>
          </p:txBody>
        </p:sp>
        <p:sp>
          <p:nvSpPr>
            <p:cNvPr id="40" name="正方形/長方形 39">
              <a:extLst>
                <a:ext uri="{FF2B5EF4-FFF2-40B4-BE49-F238E27FC236}">
                  <a16:creationId xmlns:a16="http://schemas.microsoft.com/office/drawing/2014/main" id="{F16827E1-EA8E-40F0-8B09-3B84B055118D}"/>
                </a:ext>
              </a:extLst>
            </p:cNvPr>
            <p:cNvSpPr/>
            <p:nvPr/>
          </p:nvSpPr>
          <p:spPr>
            <a:xfrm>
              <a:off x="2925972" y="1764394"/>
              <a:ext cx="1654410" cy="28877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015" dirty="0">
                  <a:solidFill>
                    <a:schemeClr val="tx1"/>
                  </a:solidFill>
                </a:rPr>
                <a:t>生命科学科（</a:t>
              </a:r>
              <a:r>
                <a:rPr lang="en-US" altLang="ja-JP" sz="1015" dirty="0">
                  <a:solidFill>
                    <a:schemeClr val="tx1"/>
                  </a:solidFill>
                </a:rPr>
                <a:t>V</a:t>
              </a:r>
              <a:r>
                <a:rPr lang="ja-JP" altLang="en-US" sz="1015" dirty="0">
                  <a:solidFill>
                    <a:schemeClr val="tx1"/>
                  </a:solidFill>
                </a:rPr>
                <a:t>）</a:t>
              </a:r>
            </a:p>
          </p:txBody>
        </p:sp>
        <p:sp>
          <p:nvSpPr>
            <p:cNvPr id="41" name="正方形/長方形 40">
              <a:extLst>
                <a:ext uri="{FF2B5EF4-FFF2-40B4-BE49-F238E27FC236}">
                  <a16:creationId xmlns:a16="http://schemas.microsoft.com/office/drawing/2014/main" id="{6EC4705C-C29E-41B6-B0A2-7FF441A5E4FA}"/>
                </a:ext>
              </a:extLst>
            </p:cNvPr>
            <p:cNvSpPr/>
            <p:nvPr/>
          </p:nvSpPr>
          <p:spPr>
            <a:xfrm>
              <a:off x="2925972" y="2086491"/>
              <a:ext cx="1654410" cy="28877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015" dirty="0">
                  <a:solidFill>
                    <a:schemeClr val="tx1"/>
                  </a:solidFill>
                </a:rPr>
                <a:t>住環境デザイン学科（</a:t>
              </a:r>
              <a:r>
                <a:rPr lang="en-US" altLang="ja-JP" sz="1015" dirty="0">
                  <a:solidFill>
                    <a:schemeClr val="tx1"/>
                  </a:solidFill>
                </a:rPr>
                <a:t>R</a:t>
              </a:r>
              <a:r>
                <a:rPr lang="ja-JP" altLang="en-US" sz="1015" dirty="0">
                  <a:solidFill>
                    <a:schemeClr val="tx1"/>
                  </a:solidFill>
                </a:rPr>
                <a:t>）</a:t>
              </a:r>
            </a:p>
          </p:txBody>
        </p:sp>
        <p:sp>
          <p:nvSpPr>
            <p:cNvPr id="44" name="正方形/長方形 43">
              <a:extLst>
                <a:ext uri="{FF2B5EF4-FFF2-40B4-BE49-F238E27FC236}">
                  <a16:creationId xmlns:a16="http://schemas.microsoft.com/office/drawing/2014/main" id="{6690C52B-A99A-496E-98C0-1206F2826008}"/>
                </a:ext>
              </a:extLst>
            </p:cNvPr>
            <p:cNvSpPr/>
            <p:nvPr/>
          </p:nvSpPr>
          <p:spPr>
            <a:xfrm>
              <a:off x="2925972" y="2410175"/>
              <a:ext cx="1654410" cy="28877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015" dirty="0">
                  <a:solidFill>
                    <a:schemeClr val="tx1"/>
                  </a:solidFill>
                </a:rPr>
                <a:t>建築学科（</a:t>
              </a:r>
              <a:r>
                <a:rPr lang="en-US" altLang="ja-JP" sz="1015" dirty="0">
                  <a:solidFill>
                    <a:schemeClr val="tx1"/>
                  </a:solidFill>
                </a:rPr>
                <a:t>A</a:t>
              </a:r>
              <a:r>
                <a:rPr lang="ja-JP" altLang="en-US" sz="1015" dirty="0">
                  <a:solidFill>
                    <a:schemeClr val="tx1"/>
                  </a:solidFill>
                </a:rPr>
                <a:t>）</a:t>
              </a:r>
            </a:p>
          </p:txBody>
        </p:sp>
        <p:sp>
          <p:nvSpPr>
            <p:cNvPr id="45" name="正方形/長方形 44">
              <a:extLst>
                <a:ext uri="{FF2B5EF4-FFF2-40B4-BE49-F238E27FC236}">
                  <a16:creationId xmlns:a16="http://schemas.microsoft.com/office/drawing/2014/main" id="{1D4AA84D-52FD-4305-BE53-C1F3C875597C}"/>
                </a:ext>
              </a:extLst>
            </p:cNvPr>
            <p:cNvSpPr/>
            <p:nvPr/>
          </p:nvSpPr>
          <p:spPr>
            <a:xfrm>
              <a:off x="4764557" y="1737420"/>
              <a:ext cx="1655997" cy="28877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015" dirty="0">
                  <a:solidFill>
                    <a:schemeClr val="tx1"/>
                  </a:solidFill>
                </a:rPr>
                <a:t>機械工学科（</a:t>
              </a:r>
              <a:r>
                <a:rPr lang="en-US" altLang="ja-JP" sz="1015" dirty="0">
                  <a:solidFill>
                    <a:schemeClr val="tx1"/>
                  </a:solidFill>
                </a:rPr>
                <a:t>M</a:t>
              </a:r>
              <a:r>
                <a:rPr lang="ja-JP" altLang="en-US" sz="1015" dirty="0">
                  <a:solidFill>
                    <a:schemeClr val="tx1"/>
                  </a:solidFill>
                </a:rPr>
                <a:t>）</a:t>
              </a:r>
            </a:p>
          </p:txBody>
        </p:sp>
        <p:sp>
          <p:nvSpPr>
            <p:cNvPr id="46" name="正方形/長方形 45">
              <a:extLst>
                <a:ext uri="{FF2B5EF4-FFF2-40B4-BE49-F238E27FC236}">
                  <a16:creationId xmlns:a16="http://schemas.microsoft.com/office/drawing/2014/main" id="{64BD6C88-A79D-492B-B84F-B27E6B910C5A}"/>
                </a:ext>
              </a:extLst>
            </p:cNvPr>
            <p:cNvSpPr/>
            <p:nvPr/>
          </p:nvSpPr>
          <p:spPr>
            <a:xfrm>
              <a:off x="4764557" y="2078558"/>
              <a:ext cx="1655997" cy="28877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015" dirty="0">
                  <a:solidFill>
                    <a:schemeClr val="tx1"/>
                  </a:solidFill>
                </a:rPr>
                <a:t>電気電子工学科（</a:t>
              </a:r>
              <a:r>
                <a:rPr lang="en-US" altLang="ja-JP" sz="1015" dirty="0">
                  <a:solidFill>
                    <a:schemeClr val="tx1"/>
                  </a:solidFill>
                </a:rPr>
                <a:t>E</a:t>
              </a:r>
              <a:r>
                <a:rPr lang="ja-JP" altLang="en-US" sz="1015" dirty="0">
                  <a:solidFill>
                    <a:schemeClr val="tx1"/>
                  </a:solidFill>
                </a:rPr>
                <a:t>）</a:t>
              </a:r>
            </a:p>
          </p:txBody>
        </p:sp>
        <p:sp>
          <p:nvSpPr>
            <p:cNvPr id="47" name="正方形/長方形 46">
              <a:extLst>
                <a:ext uri="{FF2B5EF4-FFF2-40B4-BE49-F238E27FC236}">
                  <a16:creationId xmlns:a16="http://schemas.microsoft.com/office/drawing/2014/main" id="{8C6472C3-6B34-43DA-A21D-7F2A717CFFE3}"/>
                </a:ext>
              </a:extLst>
            </p:cNvPr>
            <p:cNvSpPr/>
            <p:nvPr/>
          </p:nvSpPr>
          <p:spPr>
            <a:xfrm>
              <a:off x="4761382" y="2418109"/>
              <a:ext cx="1654410" cy="28877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015" dirty="0">
                  <a:solidFill>
                    <a:schemeClr val="tx1"/>
                  </a:solidFill>
                </a:rPr>
                <a:t>都市環境工学科（</a:t>
              </a:r>
              <a:r>
                <a:rPr lang="en-US" altLang="ja-JP" sz="1015" dirty="0">
                  <a:solidFill>
                    <a:schemeClr val="tx1"/>
                  </a:solidFill>
                </a:rPr>
                <a:t>C</a:t>
              </a:r>
              <a:r>
                <a:rPr lang="ja-JP" altLang="en-US" sz="1015" dirty="0">
                  <a:solidFill>
                    <a:schemeClr val="tx1"/>
                  </a:solidFill>
                </a:rPr>
                <a:t>）</a:t>
              </a:r>
            </a:p>
          </p:txBody>
        </p:sp>
        <p:sp>
          <p:nvSpPr>
            <p:cNvPr id="48" name="正方形/長方形 47">
              <a:extLst>
                <a:ext uri="{FF2B5EF4-FFF2-40B4-BE49-F238E27FC236}">
                  <a16:creationId xmlns:a16="http://schemas.microsoft.com/office/drawing/2014/main" id="{4046ED97-63A6-417A-AF40-5B05A07C6268}"/>
                </a:ext>
              </a:extLst>
            </p:cNvPr>
            <p:cNvSpPr/>
            <p:nvPr/>
          </p:nvSpPr>
          <p:spPr>
            <a:xfrm>
              <a:off x="2925972" y="3071823"/>
              <a:ext cx="1654410" cy="28877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015" dirty="0">
                  <a:solidFill>
                    <a:schemeClr val="tx1"/>
                  </a:solidFill>
                </a:rPr>
                <a:t>経営学科（</a:t>
              </a:r>
              <a:r>
                <a:rPr lang="en-US" altLang="ja-JP" sz="1015" dirty="0">
                  <a:solidFill>
                    <a:schemeClr val="tx1"/>
                  </a:solidFill>
                </a:rPr>
                <a:t>D</a:t>
              </a:r>
              <a:r>
                <a:rPr lang="ja-JP" altLang="en-US" sz="1015" dirty="0">
                  <a:solidFill>
                    <a:schemeClr val="tx1"/>
                  </a:solidFill>
                </a:rPr>
                <a:t>）</a:t>
              </a:r>
            </a:p>
          </p:txBody>
        </p:sp>
        <p:sp>
          <p:nvSpPr>
            <p:cNvPr id="49" name="正方形/長方形 48">
              <a:extLst>
                <a:ext uri="{FF2B5EF4-FFF2-40B4-BE49-F238E27FC236}">
                  <a16:creationId xmlns:a16="http://schemas.microsoft.com/office/drawing/2014/main" id="{85E90020-6F0F-49A4-A14D-4BC67132F28A}"/>
                </a:ext>
              </a:extLst>
            </p:cNvPr>
            <p:cNvSpPr/>
            <p:nvPr/>
          </p:nvSpPr>
          <p:spPr>
            <a:xfrm>
              <a:off x="4761382" y="3079756"/>
              <a:ext cx="1654410" cy="28877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015" dirty="0">
                  <a:solidFill>
                    <a:schemeClr val="tx1"/>
                  </a:solidFill>
                </a:rPr>
                <a:t>経営情報学科（</a:t>
              </a:r>
              <a:r>
                <a:rPr lang="en-US" altLang="ja-JP" sz="1015" dirty="0">
                  <a:solidFill>
                    <a:schemeClr val="tx1"/>
                  </a:solidFill>
                </a:rPr>
                <a:t>S</a:t>
              </a:r>
              <a:r>
                <a:rPr lang="ja-JP" altLang="en-US" sz="1015" dirty="0">
                  <a:solidFill>
                    <a:schemeClr val="tx1"/>
                  </a:solidFill>
                </a:rPr>
                <a:t>）</a:t>
              </a:r>
            </a:p>
          </p:txBody>
        </p:sp>
        <p:cxnSp>
          <p:nvCxnSpPr>
            <p:cNvPr id="8" name="直線コネクタ 7">
              <a:extLst>
                <a:ext uri="{FF2B5EF4-FFF2-40B4-BE49-F238E27FC236}">
                  <a16:creationId xmlns:a16="http://schemas.microsoft.com/office/drawing/2014/main" id="{C810D624-0B0F-4FF3-BAC8-D9122CAD64C8}"/>
                </a:ext>
              </a:extLst>
            </p:cNvPr>
            <p:cNvCxnSpPr/>
            <p:nvPr/>
          </p:nvCxnSpPr>
          <p:spPr>
            <a:xfrm>
              <a:off x="907972" y="1934169"/>
              <a:ext cx="0" cy="201033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52A0C78F-7375-4A73-8D5B-035308C5AD81}"/>
                </a:ext>
              </a:extLst>
            </p:cNvPr>
            <p:cNvCxnSpPr>
              <a:endCxn id="3" idx="1"/>
            </p:cNvCxnSpPr>
            <p:nvPr/>
          </p:nvCxnSpPr>
          <p:spPr>
            <a:xfrm flipV="1">
              <a:off x="907972" y="1929410"/>
              <a:ext cx="217519" cy="47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直線コネクタ 52">
              <a:extLst>
                <a:ext uri="{FF2B5EF4-FFF2-40B4-BE49-F238E27FC236}">
                  <a16:creationId xmlns:a16="http://schemas.microsoft.com/office/drawing/2014/main" id="{F977EBF6-3737-40D4-8424-C41435A5D022}"/>
                </a:ext>
              </a:extLst>
            </p:cNvPr>
            <p:cNvCxnSpPr/>
            <p:nvPr/>
          </p:nvCxnSpPr>
          <p:spPr>
            <a:xfrm flipV="1">
              <a:off x="907972" y="2283240"/>
              <a:ext cx="217519" cy="47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直線コネクタ 53">
              <a:extLst>
                <a:ext uri="{FF2B5EF4-FFF2-40B4-BE49-F238E27FC236}">
                  <a16:creationId xmlns:a16="http://schemas.microsoft.com/office/drawing/2014/main" id="{29DD2B1C-3ED5-49CA-AD6C-21AB9EF793B6}"/>
                </a:ext>
              </a:extLst>
            </p:cNvPr>
            <p:cNvCxnSpPr/>
            <p:nvPr/>
          </p:nvCxnSpPr>
          <p:spPr>
            <a:xfrm flipV="1">
              <a:off x="907972" y="2576777"/>
              <a:ext cx="217519" cy="47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直線コネクタ 55">
              <a:extLst>
                <a:ext uri="{FF2B5EF4-FFF2-40B4-BE49-F238E27FC236}">
                  <a16:creationId xmlns:a16="http://schemas.microsoft.com/office/drawing/2014/main" id="{A0948B28-C533-4EDC-A264-4A4B2BC036E9}"/>
                </a:ext>
              </a:extLst>
            </p:cNvPr>
            <p:cNvCxnSpPr/>
            <p:nvPr/>
          </p:nvCxnSpPr>
          <p:spPr>
            <a:xfrm flipV="1">
              <a:off x="907972" y="2932195"/>
              <a:ext cx="217519" cy="47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7461788A-0B37-4821-97CD-C1D5638DEFAE}"/>
                </a:ext>
              </a:extLst>
            </p:cNvPr>
            <p:cNvCxnSpPr/>
            <p:nvPr/>
          </p:nvCxnSpPr>
          <p:spPr>
            <a:xfrm flipV="1">
              <a:off x="907972" y="3292372"/>
              <a:ext cx="217519" cy="47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B4D9806A-25C8-40E3-B113-2FDEFCFE8BE7}"/>
                </a:ext>
              </a:extLst>
            </p:cNvPr>
            <p:cNvCxnSpPr/>
            <p:nvPr/>
          </p:nvCxnSpPr>
          <p:spPr>
            <a:xfrm flipV="1">
              <a:off x="907972" y="3585909"/>
              <a:ext cx="217519" cy="47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直線コネクタ 58">
              <a:extLst>
                <a:ext uri="{FF2B5EF4-FFF2-40B4-BE49-F238E27FC236}">
                  <a16:creationId xmlns:a16="http://schemas.microsoft.com/office/drawing/2014/main" id="{A0E7183B-25C6-4D71-AE41-AC4C09B66F60}"/>
                </a:ext>
              </a:extLst>
            </p:cNvPr>
            <p:cNvCxnSpPr/>
            <p:nvPr/>
          </p:nvCxnSpPr>
          <p:spPr>
            <a:xfrm flipV="1">
              <a:off x="907972" y="3939739"/>
              <a:ext cx="217519" cy="47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050D0146-C005-4268-BBC7-2D6E60E5F90B}"/>
                </a:ext>
              </a:extLst>
            </p:cNvPr>
            <p:cNvCxnSpPr/>
            <p:nvPr/>
          </p:nvCxnSpPr>
          <p:spPr>
            <a:xfrm flipV="1">
              <a:off x="765077" y="2792566"/>
              <a:ext cx="14289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正方形/長方形 12">
              <a:extLst>
                <a:ext uri="{FF2B5EF4-FFF2-40B4-BE49-F238E27FC236}">
                  <a16:creationId xmlns:a16="http://schemas.microsoft.com/office/drawing/2014/main" id="{C9B767BF-CC73-4B32-96C0-9AC268DE0F64}"/>
                </a:ext>
              </a:extLst>
            </p:cNvPr>
            <p:cNvSpPr/>
            <p:nvPr/>
          </p:nvSpPr>
          <p:spPr>
            <a:xfrm>
              <a:off x="2781488" y="1640633"/>
              <a:ext cx="3743856" cy="1151933"/>
            </a:xfrm>
            <a:prstGeom prst="rect">
              <a:avLst/>
            </a:prstGeom>
            <a:noFill/>
            <a:ln w="952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sz="1662"/>
            </a:p>
          </p:txBody>
        </p:sp>
        <p:sp>
          <p:nvSpPr>
            <p:cNvPr id="62" name="正方形/長方形 61">
              <a:extLst>
                <a:ext uri="{FF2B5EF4-FFF2-40B4-BE49-F238E27FC236}">
                  <a16:creationId xmlns:a16="http://schemas.microsoft.com/office/drawing/2014/main" id="{AE14EFF0-5586-46AC-8DC3-7EDDED3EFBAB}"/>
                </a:ext>
              </a:extLst>
            </p:cNvPr>
            <p:cNvSpPr/>
            <p:nvPr/>
          </p:nvSpPr>
          <p:spPr>
            <a:xfrm>
              <a:off x="2781488" y="2995662"/>
              <a:ext cx="3743856" cy="449031"/>
            </a:xfrm>
            <a:prstGeom prst="rect">
              <a:avLst/>
            </a:prstGeom>
            <a:noFill/>
            <a:ln w="952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sz="1662"/>
            </a:p>
          </p:txBody>
        </p:sp>
        <p:cxnSp>
          <p:nvCxnSpPr>
            <p:cNvPr id="63" name="直線コネクタ 62">
              <a:extLst>
                <a:ext uri="{FF2B5EF4-FFF2-40B4-BE49-F238E27FC236}">
                  <a16:creationId xmlns:a16="http://schemas.microsoft.com/office/drawing/2014/main" id="{CEECB8F7-6F92-4D4D-881D-EF1978B83D12}"/>
                </a:ext>
              </a:extLst>
            </p:cNvPr>
            <p:cNvCxnSpPr/>
            <p:nvPr/>
          </p:nvCxnSpPr>
          <p:spPr>
            <a:xfrm flipV="1">
              <a:off x="2278180" y="1934169"/>
              <a:ext cx="49219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直線コネクタ 66">
              <a:extLst>
                <a:ext uri="{FF2B5EF4-FFF2-40B4-BE49-F238E27FC236}">
                  <a16:creationId xmlns:a16="http://schemas.microsoft.com/office/drawing/2014/main" id="{07F097E8-452A-4C9D-8EAC-F38FA546B558}"/>
                </a:ext>
              </a:extLst>
            </p:cNvPr>
            <p:cNvCxnSpPr/>
            <p:nvPr/>
          </p:nvCxnSpPr>
          <p:spPr>
            <a:xfrm flipV="1">
              <a:off x="2289293" y="3224145"/>
              <a:ext cx="49219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2" name="正方形/長方形 41">
            <a:extLst>
              <a:ext uri="{FF2B5EF4-FFF2-40B4-BE49-F238E27FC236}">
                <a16:creationId xmlns:a16="http://schemas.microsoft.com/office/drawing/2014/main" id="{B4CEC311-62C0-4BA7-9EE4-12FECAD5E3F7}"/>
              </a:ext>
            </a:extLst>
          </p:cNvPr>
          <p:cNvSpPr/>
          <p:nvPr/>
        </p:nvSpPr>
        <p:spPr>
          <a:xfrm>
            <a:off x="470389" y="1836128"/>
            <a:ext cx="5716465" cy="121480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sz="923"/>
          </a:p>
        </p:txBody>
      </p:sp>
      <p:sp>
        <p:nvSpPr>
          <p:cNvPr id="43" name="テキスト ボックス 42">
            <a:extLst>
              <a:ext uri="{FF2B5EF4-FFF2-40B4-BE49-F238E27FC236}">
                <a16:creationId xmlns:a16="http://schemas.microsoft.com/office/drawing/2014/main" id="{A753E9A1-1E4E-4BC4-8D1D-599C63753E35}"/>
              </a:ext>
            </a:extLst>
          </p:cNvPr>
          <p:cNvSpPr txBox="1"/>
          <p:nvPr/>
        </p:nvSpPr>
        <p:spPr>
          <a:xfrm>
            <a:off x="504092" y="1833197"/>
            <a:ext cx="5650523" cy="234360"/>
          </a:xfrm>
          <a:prstGeom prst="rect">
            <a:avLst/>
          </a:prstGeom>
          <a:noFill/>
        </p:spPr>
        <p:txBody>
          <a:bodyPr>
            <a:spAutoFit/>
          </a:bodyPr>
          <a:lstStyle/>
          <a:p>
            <a:pPr eaLnBrk="1" hangingPunct="1">
              <a:defRPr/>
            </a:pPr>
            <a:r>
              <a:rPr lang="ja-JP" altLang="en-US" sz="923" dirty="0">
                <a:latin typeface="+mj-ea"/>
                <a:ea typeface="+mj-ea"/>
              </a:rPr>
              <a:t>■消費者と生産者の違いは何？</a:t>
            </a:r>
            <a:endParaRPr lang="ja-JP" altLang="en-US" sz="923" dirty="0">
              <a:latin typeface="ＭＳ Ｐ明朝" pitchFamily="18" charset="-128"/>
              <a:ea typeface="ＭＳ Ｐ明朝" pitchFamily="18" charset="-128"/>
            </a:endParaRPr>
          </a:p>
        </p:txBody>
      </p:sp>
    </p:spTree>
    <p:extLst>
      <p:ext uri="{BB962C8B-B14F-4D97-AF65-F5344CB8AC3E}">
        <p14:creationId xmlns:p14="http://schemas.microsoft.com/office/powerpoint/2010/main" val="1379279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F749F694-3BC3-4D38-9763-A4FCEC45CC54}"/>
              </a:ext>
            </a:extLst>
          </p:cNvPr>
          <p:cNvSpPr txBox="1"/>
          <p:nvPr/>
        </p:nvSpPr>
        <p:spPr>
          <a:xfrm>
            <a:off x="438151" y="184639"/>
            <a:ext cx="5763357" cy="3693127"/>
          </a:xfrm>
          <a:prstGeom prst="rect">
            <a:avLst/>
          </a:prstGeom>
          <a:noFill/>
        </p:spPr>
        <p:txBody>
          <a:bodyPr>
            <a:spAutoFit/>
          </a:bodyPr>
          <a:lstStyle/>
          <a:p>
            <a:pPr>
              <a:defRPr/>
            </a:pPr>
            <a:r>
              <a:rPr lang="ja-JP" altLang="en-US" sz="1108" dirty="0">
                <a:latin typeface="HGP創英角ｺﾞｼｯｸUB" panose="020B0900000000000000" pitchFamily="50" charset="-128"/>
                <a:ea typeface="HGP創英角ｺﾞｼｯｸUB" panose="020B0900000000000000" pitchFamily="50" charset="-128"/>
              </a:rPr>
              <a:t>■大学の中の機会を知ろう</a:t>
            </a:r>
            <a:endParaRPr lang="en-US" altLang="ja-JP" sz="1108" dirty="0">
              <a:latin typeface="HGP創英角ｺﾞｼｯｸUB" panose="020B0900000000000000" pitchFamily="50" charset="-128"/>
              <a:ea typeface="HGP創英角ｺﾞｼｯｸUB" panose="020B0900000000000000" pitchFamily="50" charset="-128"/>
            </a:endParaRPr>
          </a:p>
          <a:p>
            <a:pPr>
              <a:defRPr/>
            </a:pPr>
            <a:endParaRPr lang="en-US" altLang="ja-JP" sz="969" dirty="0">
              <a:latin typeface="HG丸ｺﾞｼｯｸM-PRO" panose="020F0600000000000000" pitchFamily="50" charset="-128"/>
              <a:ea typeface="HG丸ｺﾞｼｯｸM-PRO" panose="020F0600000000000000" pitchFamily="50" charset="-128"/>
            </a:endParaRPr>
          </a:p>
          <a:p>
            <a:pPr>
              <a:defRPr/>
            </a:pPr>
            <a:r>
              <a:rPr lang="ja-JP" altLang="en-US" sz="969" dirty="0">
                <a:latin typeface="HG丸ｺﾞｼｯｸM-PRO" panose="020F0600000000000000" pitchFamily="50" charset="-128"/>
                <a:ea typeface="HG丸ｺﾞｼｯｸM-PRO" panose="020F0600000000000000" pitchFamily="50" charset="-128"/>
              </a:rPr>
              <a:t>①クラブ活動</a:t>
            </a:r>
            <a:endParaRPr lang="en-US" altLang="ja-JP" sz="969" dirty="0">
              <a:latin typeface="HG丸ｺﾞｼｯｸM-PRO" panose="020F0600000000000000" pitchFamily="50" charset="-128"/>
              <a:ea typeface="HG丸ｺﾞｼｯｸM-PRO" panose="020F0600000000000000" pitchFamily="50" charset="-128"/>
            </a:endParaRPr>
          </a:p>
          <a:p>
            <a:pPr>
              <a:defRPr/>
            </a:pPr>
            <a:endParaRPr lang="en-US" altLang="ja-JP" sz="969" dirty="0">
              <a:latin typeface="HG丸ｺﾞｼｯｸM-PRO" panose="020F0600000000000000" pitchFamily="50" charset="-128"/>
              <a:ea typeface="HG丸ｺﾞｼｯｸM-PRO" panose="020F0600000000000000" pitchFamily="50" charset="-128"/>
            </a:endParaRPr>
          </a:p>
          <a:p>
            <a:pPr>
              <a:defRPr/>
            </a:pPr>
            <a:endParaRPr lang="en-US" altLang="ja-JP" sz="969" dirty="0">
              <a:latin typeface="HG丸ｺﾞｼｯｸM-PRO" panose="020F0600000000000000" pitchFamily="50" charset="-128"/>
              <a:ea typeface="HG丸ｺﾞｼｯｸM-PRO" panose="020F0600000000000000" pitchFamily="50" charset="-128"/>
            </a:endParaRPr>
          </a:p>
          <a:p>
            <a:pPr>
              <a:defRPr/>
            </a:pPr>
            <a:r>
              <a:rPr lang="ja-JP" altLang="en-US" sz="969" dirty="0">
                <a:latin typeface="HG丸ｺﾞｼｯｸM-PRO" panose="020F0600000000000000" pitchFamily="50" charset="-128"/>
                <a:ea typeface="HG丸ｺﾞｼｯｸM-PRO" panose="020F0600000000000000" pitchFamily="50" charset="-128"/>
              </a:rPr>
              <a:t>②サークル活動</a:t>
            </a:r>
            <a:endParaRPr lang="en-US" altLang="ja-JP" sz="969" dirty="0">
              <a:latin typeface="HG丸ｺﾞｼｯｸM-PRO" panose="020F0600000000000000" pitchFamily="50" charset="-128"/>
              <a:ea typeface="HG丸ｺﾞｼｯｸM-PRO" panose="020F0600000000000000" pitchFamily="50" charset="-128"/>
            </a:endParaRPr>
          </a:p>
          <a:p>
            <a:pPr>
              <a:defRPr/>
            </a:pPr>
            <a:endParaRPr lang="en-US" altLang="ja-JP" sz="969" dirty="0">
              <a:latin typeface="HG丸ｺﾞｼｯｸM-PRO" panose="020F0600000000000000" pitchFamily="50" charset="-128"/>
              <a:ea typeface="HG丸ｺﾞｼｯｸM-PRO" panose="020F0600000000000000" pitchFamily="50" charset="-128"/>
            </a:endParaRPr>
          </a:p>
          <a:p>
            <a:pPr>
              <a:defRPr/>
            </a:pPr>
            <a:endParaRPr lang="en-US" altLang="ja-JP" sz="969" dirty="0">
              <a:latin typeface="HG丸ｺﾞｼｯｸM-PRO" panose="020F0600000000000000" pitchFamily="50" charset="-128"/>
              <a:ea typeface="HG丸ｺﾞｼｯｸM-PRO" panose="020F0600000000000000" pitchFamily="50" charset="-128"/>
            </a:endParaRPr>
          </a:p>
          <a:p>
            <a:pPr>
              <a:defRPr/>
            </a:pPr>
            <a:r>
              <a:rPr lang="ja-JP" altLang="en-US" sz="969" dirty="0">
                <a:latin typeface="HG丸ｺﾞｼｯｸM-PRO" panose="020F0600000000000000" pitchFamily="50" charset="-128"/>
                <a:ea typeface="HG丸ｺﾞｼｯｸM-PRO" panose="020F0600000000000000" pitchFamily="50" charset="-128"/>
              </a:rPr>
              <a:t>③資格取得</a:t>
            </a:r>
            <a:endParaRPr lang="en-US" altLang="ja-JP" sz="969" dirty="0">
              <a:latin typeface="HG丸ｺﾞｼｯｸM-PRO" panose="020F0600000000000000" pitchFamily="50" charset="-128"/>
              <a:ea typeface="HG丸ｺﾞｼｯｸM-PRO" panose="020F0600000000000000" pitchFamily="50" charset="-128"/>
            </a:endParaRPr>
          </a:p>
          <a:p>
            <a:pPr>
              <a:defRPr/>
            </a:pPr>
            <a:endParaRPr lang="en-US" altLang="ja-JP" sz="969" dirty="0">
              <a:latin typeface="HG丸ｺﾞｼｯｸM-PRO" panose="020F0600000000000000" pitchFamily="50" charset="-128"/>
              <a:ea typeface="HG丸ｺﾞｼｯｸM-PRO" panose="020F0600000000000000" pitchFamily="50" charset="-128"/>
            </a:endParaRPr>
          </a:p>
          <a:p>
            <a:pPr>
              <a:defRPr/>
            </a:pPr>
            <a:endParaRPr lang="en-US" altLang="ja-JP" sz="969" dirty="0">
              <a:latin typeface="HG丸ｺﾞｼｯｸM-PRO" panose="020F0600000000000000" pitchFamily="50" charset="-128"/>
              <a:ea typeface="HG丸ｺﾞｼｯｸM-PRO" panose="020F0600000000000000" pitchFamily="50" charset="-128"/>
            </a:endParaRPr>
          </a:p>
          <a:p>
            <a:pPr>
              <a:defRPr/>
            </a:pPr>
            <a:endParaRPr lang="en-US" altLang="ja-JP" sz="969" dirty="0">
              <a:latin typeface="HG丸ｺﾞｼｯｸM-PRO" panose="020F0600000000000000" pitchFamily="50" charset="-128"/>
              <a:ea typeface="HG丸ｺﾞｼｯｸM-PRO" panose="020F0600000000000000" pitchFamily="50" charset="-128"/>
            </a:endParaRPr>
          </a:p>
          <a:p>
            <a:pPr>
              <a:defRPr/>
            </a:pPr>
            <a:r>
              <a:rPr lang="ja-JP" altLang="en-US" sz="969" dirty="0">
                <a:latin typeface="HG丸ｺﾞｼｯｸM-PRO" panose="020F0600000000000000" pitchFamily="50" charset="-128"/>
                <a:ea typeface="HG丸ｺﾞｼｯｸM-PRO" panose="020F0600000000000000" pitchFamily="50" charset="-128"/>
              </a:rPr>
              <a:t>④インターンシップのプログラム</a:t>
            </a:r>
            <a:endParaRPr lang="en-US" altLang="ja-JP" sz="969" dirty="0">
              <a:latin typeface="HG丸ｺﾞｼｯｸM-PRO" panose="020F0600000000000000" pitchFamily="50" charset="-128"/>
              <a:ea typeface="HG丸ｺﾞｼｯｸM-PRO" panose="020F0600000000000000" pitchFamily="50" charset="-128"/>
            </a:endParaRPr>
          </a:p>
          <a:p>
            <a:pPr>
              <a:buFont typeface="Wingdings" panose="05000000000000000000" pitchFamily="2" charset="2"/>
              <a:buNone/>
              <a:defRPr/>
            </a:pPr>
            <a:endParaRPr lang="en-US" altLang="ja-JP" sz="969" dirty="0">
              <a:latin typeface="+mn-ea"/>
            </a:endParaRPr>
          </a:p>
          <a:p>
            <a:pPr>
              <a:buFont typeface="Wingdings" panose="05000000000000000000" pitchFamily="2" charset="2"/>
              <a:buNone/>
              <a:defRPr/>
            </a:pPr>
            <a:r>
              <a:rPr lang="ja-JP" altLang="en-US" sz="969" dirty="0">
                <a:latin typeface="+mn-ea"/>
              </a:rPr>
              <a:t>・</a:t>
            </a:r>
            <a:r>
              <a:rPr lang="ja-JP" altLang="ja-JP" sz="969" dirty="0">
                <a:latin typeface="+mn-ea"/>
              </a:rPr>
              <a:t>インターンシップ　</a:t>
            </a:r>
            <a:r>
              <a:rPr lang="en-US" altLang="ja-JP" sz="969" dirty="0">
                <a:latin typeface="+mn-ea"/>
              </a:rPr>
              <a:t>Ⅰ</a:t>
            </a:r>
            <a:r>
              <a:rPr lang="ja-JP" altLang="en-US" sz="969" dirty="0">
                <a:latin typeface="+mn-ea"/>
              </a:rPr>
              <a:t>・</a:t>
            </a:r>
            <a:r>
              <a:rPr lang="en-US" altLang="ja-JP" sz="969" dirty="0">
                <a:latin typeface="+mn-ea"/>
              </a:rPr>
              <a:t>Ⅱ</a:t>
            </a:r>
            <a:r>
              <a:rPr lang="ja-JP" altLang="ja-JP" sz="969" dirty="0">
                <a:latin typeface="+mn-ea"/>
              </a:rPr>
              <a:t>（文理</a:t>
            </a:r>
            <a:r>
              <a:rPr lang="ja-JP" altLang="en-US" sz="969" dirty="0">
                <a:latin typeface="+mn-ea"/>
              </a:rPr>
              <a:t>いずれの学部で</a:t>
            </a:r>
            <a:r>
              <a:rPr lang="ja-JP" altLang="ja-JP" sz="969" dirty="0">
                <a:latin typeface="+mn-ea"/>
              </a:rPr>
              <a:t>履修可能）</a:t>
            </a:r>
          </a:p>
          <a:p>
            <a:pPr>
              <a:buFont typeface="Wingdings" panose="05000000000000000000" pitchFamily="2" charset="2"/>
              <a:buNone/>
              <a:defRPr/>
            </a:pPr>
            <a:r>
              <a:rPr lang="ja-JP" altLang="en-US" sz="969" dirty="0">
                <a:latin typeface="+mn-ea"/>
              </a:rPr>
              <a:t>・</a:t>
            </a:r>
            <a:r>
              <a:rPr lang="ja-JP" altLang="ja-JP" sz="969" dirty="0">
                <a:latin typeface="+mn-ea"/>
              </a:rPr>
              <a:t>海外インターンシップ（外国語学部）</a:t>
            </a:r>
          </a:p>
          <a:p>
            <a:pPr>
              <a:buFont typeface="Wingdings" panose="05000000000000000000" pitchFamily="2" charset="2"/>
              <a:buNone/>
              <a:defRPr/>
            </a:pPr>
            <a:r>
              <a:rPr lang="ja-JP" altLang="en-US" sz="969" dirty="0">
                <a:latin typeface="+mn-ea"/>
              </a:rPr>
              <a:t>・</a:t>
            </a:r>
            <a:r>
              <a:rPr lang="ja-JP" altLang="ja-JP" sz="969" dirty="0">
                <a:latin typeface="+mn-ea"/>
              </a:rPr>
              <a:t>モノづくり海外インターンシップ（理工学部中心）</a:t>
            </a:r>
          </a:p>
          <a:p>
            <a:pPr>
              <a:buFont typeface="Wingdings" panose="05000000000000000000" pitchFamily="2" charset="2"/>
              <a:buNone/>
              <a:defRPr/>
            </a:pPr>
            <a:r>
              <a:rPr lang="ja-JP" altLang="en-US" sz="969" dirty="0">
                <a:latin typeface="+mn-ea"/>
              </a:rPr>
              <a:t>・</a:t>
            </a:r>
            <a:r>
              <a:rPr lang="ja-JP" altLang="ja-JP" sz="969" dirty="0">
                <a:latin typeface="+mn-ea"/>
              </a:rPr>
              <a:t>モノづくりインターンシップ</a:t>
            </a:r>
            <a:r>
              <a:rPr lang="ja-JP" altLang="en-US" sz="969" dirty="0">
                <a:latin typeface="+mn-ea"/>
              </a:rPr>
              <a:t>実践</a:t>
            </a:r>
            <a:r>
              <a:rPr lang="ja-JP" altLang="ja-JP" sz="969" dirty="0">
                <a:latin typeface="+mn-ea"/>
              </a:rPr>
              <a:t>（理工学部中心）</a:t>
            </a:r>
          </a:p>
          <a:p>
            <a:pPr>
              <a:buFont typeface="Wingdings" panose="05000000000000000000" pitchFamily="2" charset="2"/>
              <a:buNone/>
              <a:defRPr/>
            </a:pPr>
            <a:r>
              <a:rPr lang="ja-JP" altLang="en-US" sz="969" dirty="0">
                <a:latin typeface="+mn-ea"/>
              </a:rPr>
              <a:t>・</a:t>
            </a:r>
            <a:r>
              <a:rPr lang="ja-JP" altLang="ja-JP" sz="969" dirty="0">
                <a:latin typeface="+mn-ea"/>
              </a:rPr>
              <a:t>ホスピタリティインターンシップ（外国語学部）</a:t>
            </a:r>
            <a:endParaRPr lang="en-US" altLang="ja-JP" sz="969" dirty="0">
              <a:latin typeface="+mn-ea"/>
            </a:endParaRPr>
          </a:p>
          <a:p>
            <a:pPr>
              <a:buFont typeface="Wingdings" panose="05000000000000000000" pitchFamily="2" charset="2"/>
              <a:buNone/>
              <a:defRPr/>
            </a:pPr>
            <a:r>
              <a:rPr lang="ja-JP" altLang="en-US" sz="969" dirty="0">
                <a:latin typeface="+mn-ea"/>
              </a:rPr>
              <a:t>・ビジネスインターンシップ（経営学部）</a:t>
            </a:r>
            <a:endParaRPr lang="ja-JP" altLang="ja-JP" sz="969" dirty="0">
              <a:latin typeface="+mn-ea"/>
            </a:endParaRPr>
          </a:p>
          <a:p>
            <a:pPr>
              <a:defRPr/>
            </a:pPr>
            <a:endParaRPr lang="en-US" altLang="ja-JP" sz="969" dirty="0">
              <a:latin typeface="HG丸ｺﾞｼｯｸM-PRO" panose="020F0600000000000000" pitchFamily="50" charset="-128"/>
              <a:ea typeface="HG丸ｺﾞｼｯｸM-PRO" panose="020F0600000000000000" pitchFamily="50" charset="-128"/>
            </a:endParaRPr>
          </a:p>
          <a:p>
            <a:pPr>
              <a:defRPr/>
            </a:pPr>
            <a:r>
              <a:rPr lang="en-US" altLang="ja-JP" sz="969" dirty="0">
                <a:latin typeface="HG丸ｺﾞｼｯｸM-PRO" panose="020F0600000000000000" pitchFamily="50" charset="-128"/>
                <a:ea typeface="HG丸ｺﾞｼｯｸM-PRO" panose="020F0600000000000000" pitchFamily="50" charset="-128"/>
              </a:rPr>
              <a:t>※11</a:t>
            </a:r>
            <a:r>
              <a:rPr lang="ja-JP" altLang="en-US" sz="969" dirty="0">
                <a:latin typeface="HG丸ｺﾞｼｯｸM-PRO" panose="020F0600000000000000" pitchFamily="50" charset="-128"/>
                <a:ea typeface="HG丸ｺﾞｼｯｸM-PRO" panose="020F0600000000000000" pitchFamily="50" charset="-128"/>
              </a:rPr>
              <a:t>月中旬には活動の全体報告会が行われます。</a:t>
            </a:r>
            <a:endParaRPr lang="en-US" altLang="ja-JP" sz="969" dirty="0">
              <a:latin typeface="HG丸ｺﾞｼｯｸM-PRO" panose="020F0600000000000000" pitchFamily="50" charset="-128"/>
              <a:ea typeface="HG丸ｺﾞｼｯｸM-PRO" panose="020F0600000000000000" pitchFamily="50" charset="-128"/>
            </a:endParaRPr>
          </a:p>
          <a:p>
            <a:pPr>
              <a:defRPr/>
            </a:pPr>
            <a:endParaRPr lang="en-US" altLang="ja-JP" sz="969" dirty="0">
              <a:latin typeface="HG丸ｺﾞｼｯｸM-PRO" panose="020F0600000000000000" pitchFamily="50" charset="-128"/>
              <a:ea typeface="HG丸ｺﾞｼｯｸM-PRO" panose="020F0600000000000000" pitchFamily="50" charset="-128"/>
            </a:endParaRPr>
          </a:p>
          <a:p>
            <a:pPr>
              <a:defRPr/>
            </a:pPr>
            <a:r>
              <a:rPr lang="ja-JP" altLang="en-US" sz="969" dirty="0">
                <a:latin typeface="HG丸ｺﾞｼｯｸM-PRO" panose="020F0600000000000000" pitchFamily="50" charset="-128"/>
                <a:ea typeface="HG丸ｺﾞｼｯｸM-PRO" panose="020F0600000000000000" pitchFamily="50" charset="-128"/>
              </a:rPr>
              <a:t>⑤</a:t>
            </a:r>
            <a:r>
              <a:rPr lang="en-US" altLang="ja-JP" sz="969" dirty="0">
                <a:latin typeface="HG丸ｺﾞｼｯｸM-PRO" panose="020F0600000000000000" pitchFamily="50" charset="-128"/>
                <a:ea typeface="HG丸ｺﾞｼｯｸM-PRO" panose="020F0600000000000000" pitchFamily="50" charset="-128"/>
              </a:rPr>
              <a:t>PBL</a:t>
            </a:r>
            <a:r>
              <a:rPr lang="ja-JP" altLang="en-US" sz="969" dirty="0">
                <a:latin typeface="HG丸ｺﾞｼｯｸM-PRO" panose="020F0600000000000000" pitchFamily="50" charset="-128"/>
                <a:ea typeface="HG丸ｺﾞｼｯｸM-PRO" panose="020F0600000000000000" pitchFamily="50" charset="-128"/>
              </a:rPr>
              <a:t>プロジェクト</a:t>
            </a:r>
            <a:endParaRPr lang="en-US" altLang="ja-JP" sz="969" dirty="0">
              <a:latin typeface="HG丸ｺﾞｼｯｸM-PRO" panose="020F0600000000000000" pitchFamily="50" charset="-128"/>
              <a:ea typeface="HG丸ｺﾞｼｯｸM-PRO" panose="020F0600000000000000" pitchFamily="50" charset="-128"/>
            </a:endParaRPr>
          </a:p>
        </p:txBody>
      </p:sp>
      <p:graphicFrame>
        <p:nvGraphicFramePr>
          <p:cNvPr id="7" name="表 6">
            <a:extLst>
              <a:ext uri="{FF2B5EF4-FFF2-40B4-BE49-F238E27FC236}">
                <a16:creationId xmlns:a16="http://schemas.microsoft.com/office/drawing/2014/main" id="{56CD6111-162E-4902-B309-91664D539A16}"/>
              </a:ext>
            </a:extLst>
          </p:cNvPr>
          <p:cNvGraphicFramePr>
            <a:graphicFrameLocks noGrp="1"/>
          </p:cNvGraphicFramePr>
          <p:nvPr/>
        </p:nvGraphicFramePr>
        <p:xfrm>
          <a:off x="504093" y="3974123"/>
          <a:ext cx="5830766" cy="4856288"/>
        </p:xfrm>
        <a:graphic>
          <a:graphicData uri="http://schemas.openxmlformats.org/drawingml/2006/table">
            <a:tbl>
              <a:tblPr/>
              <a:tblGrid>
                <a:gridCol w="3793643">
                  <a:extLst>
                    <a:ext uri="{9D8B030D-6E8A-4147-A177-3AD203B41FA5}">
                      <a16:colId xmlns:a16="http://schemas.microsoft.com/office/drawing/2014/main" val="20000"/>
                    </a:ext>
                  </a:extLst>
                </a:gridCol>
                <a:gridCol w="2037123">
                  <a:extLst>
                    <a:ext uri="{9D8B030D-6E8A-4147-A177-3AD203B41FA5}">
                      <a16:colId xmlns:a16="http://schemas.microsoft.com/office/drawing/2014/main" val="20001"/>
                    </a:ext>
                  </a:extLst>
                </a:gridCol>
              </a:tblGrid>
              <a:tr h="256379">
                <a:tc>
                  <a:txBody>
                    <a:bodyPr/>
                    <a:lstStyle/>
                    <a:p>
                      <a:pPr algn="ctr" fontAlgn="ctr"/>
                      <a:r>
                        <a:rPr lang="ja-JP" altLang="en-US" sz="800" b="1" i="0" u="none" strike="noStrike" dirty="0">
                          <a:effectLst/>
                          <a:latin typeface="ＭＳ Ｐゴシック" panose="020B0600070205080204" pitchFamily="50" charset="-128"/>
                          <a:ea typeface="ＭＳ Ｐゴシック" panose="020B0600070205080204" pitchFamily="50" charset="-128"/>
                        </a:rPr>
                        <a:t>プロジェクト名</a:t>
                      </a:r>
                    </a:p>
                  </a:txBody>
                  <a:tcPr marL="66462" marR="2359" marT="2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dirty="0">
                          <a:effectLst/>
                          <a:latin typeface="ＭＳ Ｐゴシック" panose="020B0600070205080204" pitchFamily="50" charset="-128"/>
                          <a:ea typeface="ＭＳ Ｐゴシック" panose="020B0600070205080204" pitchFamily="50" charset="-128"/>
                        </a:rPr>
                        <a:t>主な担当の先生</a:t>
                      </a:r>
                    </a:p>
                  </a:txBody>
                  <a:tcPr marL="66462" marR="2359" marT="23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55545">
                <a:tc>
                  <a:txBody>
                    <a:bodyPr/>
                    <a:lstStyle/>
                    <a:p>
                      <a:pPr algn="l" fontAlgn="ctr"/>
                      <a:r>
                        <a:rPr lang="ja-JP" altLang="en-US" sz="800" b="0" i="0" u="none" strike="noStrike">
                          <a:effectLst/>
                          <a:latin typeface="ＭＳ Ｐゴシック" panose="020B0600070205080204" pitchFamily="50" charset="-128"/>
                          <a:ea typeface="ＭＳ Ｐゴシック" panose="020B0600070205080204" pitchFamily="50" charset="-128"/>
                        </a:rPr>
                        <a:t>過疎地域における地域資源活用プロジェクト</a:t>
                      </a:r>
                    </a:p>
                  </a:txBody>
                  <a:tcPr marL="66462" marR="2359" marT="2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800" b="0" i="0" u="none" strike="noStrike" dirty="0">
                          <a:effectLst/>
                          <a:latin typeface="ＭＳ Ｐゴシック" panose="020B0600070205080204" pitchFamily="50" charset="-128"/>
                          <a:ea typeface="ＭＳ Ｐゴシック" panose="020B0600070205080204" pitchFamily="50" charset="-128"/>
                        </a:rPr>
                        <a:t>M</a:t>
                      </a:r>
                      <a:r>
                        <a:rPr lang="ja-JP" altLang="en-US" sz="800" b="0" i="0" u="none" strike="noStrike" dirty="0">
                          <a:effectLst/>
                          <a:latin typeface="ＭＳ Ｐゴシック" panose="020B0600070205080204" pitchFamily="50" charset="-128"/>
                          <a:ea typeface="ＭＳ Ｐゴシック" panose="020B0600070205080204" pitchFamily="50" charset="-128"/>
                        </a:rPr>
                        <a:t>科　橋本　正治　先生</a:t>
                      </a:r>
                    </a:p>
                  </a:txBody>
                  <a:tcPr marL="66462" marR="2359" marT="23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55545">
                <a:tc>
                  <a:txBody>
                    <a:bodyPr/>
                    <a:lstStyle/>
                    <a:p>
                      <a:pPr algn="l" fontAlgn="ctr"/>
                      <a:r>
                        <a:rPr lang="ja-JP" altLang="en-US" sz="800" b="0" i="0" u="none" strike="noStrike" dirty="0">
                          <a:effectLst/>
                          <a:latin typeface="ＭＳ Ｐゴシック" panose="020B0600070205080204" pitchFamily="50" charset="-128"/>
                          <a:ea typeface="ＭＳ Ｐゴシック" panose="020B0600070205080204" pitchFamily="50" charset="-128"/>
                        </a:rPr>
                        <a:t>寝屋川市における環境学習支援と淀川水系を中心とした流域連携プロジェクト</a:t>
                      </a:r>
                    </a:p>
                  </a:txBody>
                  <a:tcPr marL="66462" marR="2359" marT="2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800" b="0" i="0" u="none" strike="noStrike" dirty="0">
                          <a:effectLst/>
                          <a:latin typeface="ＭＳ Ｐゴシック" panose="020B0600070205080204" pitchFamily="50" charset="-128"/>
                          <a:ea typeface="ＭＳ Ｐゴシック" panose="020B0600070205080204" pitchFamily="50" charset="-128"/>
                        </a:rPr>
                        <a:t>C</a:t>
                      </a:r>
                      <a:r>
                        <a:rPr lang="ja-JP" altLang="en-US" sz="800" b="0" i="0" u="none" strike="noStrike" dirty="0">
                          <a:effectLst/>
                          <a:latin typeface="ＭＳ Ｐゴシック" panose="020B0600070205080204" pitchFamily="50" charset="-128"/>
                          <a:ea typeface="ＭＳ Ｐゴシック" panose="020B0600070205080204" pitchFamily="50" charset="-128"/>
                        </a:rPr>
                        <a:t>科</a:t>
                      </a:r>
                      <a:r>
                        <a:rPr lang="zh-CN" altLang="en-US" sz="800" b="0" i="0" u="none" strike="noStrike" dirty="0">
                          <a:effectLst/>
                          <a:latin typeface="ＭＳ Ｐゴシック" panose="020B0600070205080204" pitchFamily="50" charset="-128"/>
                          <a:ea typeface="ＭＳ Ｐゴシック" panose="020B0600070205080204" pitchFamily="50" charset="-128"/>
                        </a:rPr>
                        <a:t>　石田　裕子</a:t>
                      </a:r>
                      <a:r>
                        <a:rPr lang="ja-JP" altLang="en-US" sz="800" b="0" i="0" u="none" strike="noStrike" dirty="0">
                          <a:effectLst/>
                          <a:latin typeface="ＭＳ Ｐゴシック" panose="020B0600070205080204" pitchFamily="50" charset="-128"/>
                          <a:ea typeface="ＭＳ Ｐゴシック" panose="020B0600070205080204" pitchFamily="50" charset="-128"/>
                        </a:rPr>
                        <a:t>　先生</a:t>
                      </a:r>
                      <a:endParaRPr lang="zh-CN" altLang="en-US" sz="800" b="0" i="0" u="none" strike="noStrike" dirty="0">
                        <a:effectLst/>
                        <a:latin typeface="ＭＳ Ｐゴシック" panose="020B0600070205080204" pitchFamily="50" charset="-128"/>
                        <a:ea typeface="ＭＳ Ｐゴシック" panose="020B0600070205080204" pitchFamily="50" charset="-128"/>
                      </a:endParaRPr>
                    </a:p>
                  </a:txBody>
                  <a:tcPr marL="66462" marR="2359" marT="23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55545">
                <a:tc>
                  <a:txBody>
                    <a:bodyPr/>
                    <a:lstStyle/>
                    <a:p>
                      <a:pPr algn="l" fontAlgn="ctr"/>
                      <a:r>
                        <a:rPr lang="ja-JP" altLang="en-US" sz="800" b="0" i="0" u="none" strike="noStrike">
                          <a:effectLst/>
                          <a:latin typeface="ＭＳ Ｐゴシック" panose="020B0600070205080204" pitchFamily="50" charset="-128"/>
                          <a:ea typeface="ＭＳ Ｐゴシック" panose="020B0600070205080204" pitchFamily="50" charset="-128"/>
                        </a:rPr>
                        <a:t>すさみ町における過疎地域活性化支援プロジェクト</a:t>
                      </a:r>
                    </a:p>
                  </a:txBody>
                  <a:tcPr marL="66462" marR="2359" marT="2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800" b="0" i="0" u="none" strike="noStrike" dirty="0">
                          <a:effectLst/>
                          <a:latin typeface="ＭＳ Ｐゴシック" panose="020B0600070205080204" pitchFamily="50" charset="-128"/>
                          <a:ea typeface="ＭＳ Ｐゴシック" panose="020B0600070205080204" pitchFamily="50" charset="-128"/>
                        </a:rPr>
                        <a:t>L</a:t>
                      </a:r>
                      <a:r>
                        <a:rPr lang="zh-CN" altLang="en-US" sz="800" b="0" i="0" u="none" strike="noStrike" dirty="0">
                          <a:effectLst/>
                          <a:latin typeface="ＭＳ Ｐゴシック" panose="020B0600070205080204" pitchFamily="50" charset="-128"/>
                          <a:ea typeface="ＭＳ Ｐゴシック" panose="020B0600070205080204" pitchFamily="50" charset="-128"/>
                        </a:rPr>
                        <a:t>部　浅野　英一</a:t>
                      </a:r>
                      <a:r>
                        <a:rPr lang="ja-JP" altLang="en-US" sz="800" b="0" i="0" u="none" strike="noStrike" dirty="0">
                          <a:effectLst/>
                          <a:latin typeface="ＭＳ Ｐゴシック" panose="020B0600070205080204" pitchFamily="50" charset="-128"/>
                          <a:ea typeface="ＭＳ Ｐゴシック" panose="020B0600070205080204" pitchFamily="50" charset="-128"/>
                        </a:rPr>
                        <a:t>　先生</a:t>
                      </a:r>
                      <a:endParaRPr lang="zh-CN" altLang="en-US" sz="800" b="0" i="0" u="none" strike="noStrike" dirty="0">
                        <a:effectLst/>
                        <a:latin typeface="ＭＳ Ｐゴシック" panose="020B0600070205080204" pitchFamily="50" charset="-128"/>
                        <a:ea typeface="ＭＳ Ｐゴシック" panose="020B0600070205080204" pitchFamily="50" charset="-128"/>
                      </a:endParaRPr>
                    </a:p>
                  </a:txBody>
                  <a:tcPr marL="66462" marR="2359" marT="23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55578">
                <a:tc>
                  <a:txBody>
                    <a:bodyPr/>
                    <a:lstStyle/>
                    <a:p>
                      <a:pPr algn="l" fontAlgn="ctr"/>
                      <a:r>
                        <a:rPr lang="ja-JP" altLang="en-US" sz="800" b="0" i="0" u="none" strike="noStrike">
                          <a:effectLst/>
                          <a:latin typeface="ＭＳ Ｐゴシック" panose="020B0600070205080204" pitchFamily="50" charset="-128"/>
                          <a:ea typeface="ＭＳ Ｐゴシック" panose="020B0600070205080204" pitchFamily="50" charset="-128"/>
                        </a:rPr>
                        <a:t>学生の学びと地域の総合活性化プロジェクト</a:t>
                      </a:r>
                      <a:br>
                        <a:rPr lang="ja-JP" altLang="en-US" sz="800" b="0" i="0" u="none" strike="noStrike">
                          <a:effectLst/>
                          <a:latin typeface="ＭＳ Ｐゴシック" panose="020B0600070205080204" pitchFamily="50" charset="-128"/>
                          <a:ea typeface="ＭＳ Ｐゴシック" panose="020B0600070205080204" pitchFamily="50" charset="-128"/>
                        </a:rPr>
                      </a:br>
                      <a:r>
                        <a:rPr lang="ja-JP" altLang="en-US" sz="800" b="0" i="0" u="none" strike="noStrike">
                          <a:effectLst/>
                          <a:latin typeface="ＭＳ Ｐゴシック" panose="020B0600070205080204" pitchFamily="50" charset="-128"/>
                          <a:ea typeface="ＭＳ Ｐゴシック" panose="020B0600070205080204" pitchFamily="50" charset="-128"/>
                        </a:rPr>
                        <a:t>～産業、教育、スポーツ、文化など多様な面から地域を総合的に活性化させる～</a:t>
                      </a:r>
                    </a:p>
                  </a:txBody>
                  <a:tcPr marL="66462" marR="2359" marT="2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800" b="0" i="0" u="none" strike="noStrike" dirty="0">
                          <a:effectLst/>
                          <a:latin typeface="ＭＳ Ｐゴシック" panose="020B0600070205080204" pitchFamily="50" charset="-128"/>
                          <a:ea typeface="ＭＳ Ｐゴシック" panose="020B0600070205080204" pitchFamily="50" charset="-128"/>
                        </a:rPr>
                        <a:t>S</a:t>
                      </a:r>
                      <a:r>
                        <a:rPr lang="ja-JP" altLang="en-US" sz="800" b="0" i="0" u="none" strike="noStrike" dirty="0">
                          <a:effectLst/>
                          <a:latin typeface="ＭＳ Ｐゴシック" panose="020B0600070205080204" pitchFamily="50" charset="-128"/>
                          <a:ea typeface="ＭＳ Ｐゴシック" panose="020B0600070205080204" pitchFamily="50" charset="-128"/>
                        </a:rPr>
                        <a:t>科</a:t>
                      </a:r>
                      <a:r>
                        <a:rPr lang="zh-CN" altLang="en-US" sz="800" b="0" i="0" u="none" strike="noStrike" dirty="0">
                          <a:effectLst/>
                          <a:latin typeface="ＭＳ Ｐゴシック" panose="020B0600070205080204" pitchFamily="50" charset="-128"/>
                          <a:ea typeface="ＭＳ Ｐゴシック" panose="020B0600070205080204" pitchFamily="50" charset="-128"/>
                        </a:rPr>
                        <a:t>　久保　貞也</a:t>
                      </a:r>
                      <a:r>
                        <a:rPr lang="ja-JP" altLang="en-US" sz="800" b="0" i="0" u="none" strike="noStrike" dirty="0">
                          <a:effectLst/>
                          <a:latin typeface="ＭＳ Ｐゴシック" panose="020B0600070205080204" pitchFamily="50" charset="-128"/>
                          <a:ea typeface="ＭＳ Ｐゴシック" panose="020B0600070205080204" pitchFamily="50" charset="-128"/>
                        </a:rPr>
                        <a:t>　先生</a:t>
                      </a:r>
                      <a:endParaRPr lang="zh-CN" altLang="en-US" sz="800" b="0" i="0" u="none" strike="noStrike" dirty="0">
                        <a:effectLst/>
                        <a:latin typeface="ＭＳ Ｐゴシック" panose="020B0600070205080204" pitchFamily="50" charset="-128"/>
                        <a:ea typeface="ＭＳ Ｐゴシック" panose="020B0600070205080204" pitchFamily="50" charset="-128"/>
                      </a:endParaRPr>
                    </a:p>
                  </a:txBody>
                  <a:tcPr marL="66462" marR="2359" marT="23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55545">
                <a:tc>
                  <a:txBody>
                    <a:bodyPr/>
                    <a:lstStyle/>
                    <a:p>
                      <a:pPr algn="l" fontAlgn="ctr"/>
                      <a:r>
                        <a:rPr lang="ja-JP" altLang="en-US" sz="800" b="0" i="0" u="none" strike="noStrike" dirty="0">
                          <a:effectLst/>
                          <a:latin typeface="ＭＳ Ｐゴシック" panose="020B0600070205080204" pitchFamily="50" charset="-128"/>
                          <a:ea typeface="ＭＳ Ｐゴシック" panose="020B0600070205080204" pitchFamily="50" charset="-128"/>
                        </a:rPr>
                        <a:t>由良町における地域ブランド開発プロジェクト</a:t>
                      </a:r>
                    </a:p>
                  </a:txBody>
                  <a:tcPr marL="66462" marR="2359" marT="2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800" b="0" i="0" u="none" strike="noStrike" dirty="0">
                          <a:effectLst/>
                          <a:latin typeface="ＭＳ Ｐゴシック" panose="020B0600070205080204" pitchFamily="50" charset="-128"/>
                          <a:ea typeface="ＭＳ Ｐゴシック" panose="020B0600070205080204" pitchFamily="50" charset="-128"/>
                        </a:rPr>
                        <a:t>S</a:t>
                      </a:r>
                      <a:r>
                        <a:rPr lang="ja-JP" altLang="en-US" sz="800" b="0" i="0" u="none" strike="noStrike" dirty="0">
                          <a:effectLst/>
                          <a:latin typeface="ＭＳ Ｐゴシック" panose="020B0600070205080204" pitchFamily="50" charset="-128"/>
                          <a:ea typeface="ＭＳ Ｐゴシック" panose="020B0600070205080204" pitchFamily="50" charset="-128"/>
                        </a:rPr>
                        <a:t>科</a:t>
                      </a:r>
                      <a:r>
                        <a:rPr lang="zh-CN" altLang="en-US" sz="800" b="0" i="0" u="none" strike="noStrike" dirty="0">
                          <a:effectLst/>
                          <a:latin typeface="ＭＳ Ｐゴシック" panose="020B0600070205080204" pitchFamily="50" charset="-128"/>
                          <a:ea typeface="ＭＳ Ｐゴシック" panose="020B0600070205080204" pitchFamily="50" charset="-128"/>
                        </a:rPr>
                        <a:t>　鶴坂　貴恵</a:t>
                      </a:r>
                      <a:r>
                        <a:rPr lang="ja-JP" altLang="en-US" sz="800" b="0" i="0" u="none" strike="noStrike" dirty="0">
                          <a:effectLst/>
                          <a:latin typeface="ＭＳ Ｐゴシック" panose="020B0600070205080204" pitchFamily="50" charset="-128"/>
                          <a:ea typeface="ＭＳ Ｐゴシック" panose="020B0600070205080204" pitchFamily="50" charset="-128"/>
                        </a:rPr>
                        <a:t>　先生</a:t>
                      </a:r>
                      <a:endParaRPr lang="zh-CN" altLang="en-US" sz="800" b="0" i="0" u="none" strike="noStrike" dirty="0">
                        <a:effectLst/>
                        <a:latin typeface="ＭＳ Ｐゴシック" panose="020B0600070205080204" pitchFamily="50" charset="-128"/>
                        <a:ea typeface="ＭＳ Ｐゴシック" panose="020B0600070205080204" pitchFamily="50" charset="-128"/>
                      </a:endParaRPr>
                    </a:p>
                  </a:txBody>
                  <a:tcPr marL="66462" marR="2359" marT="23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55545">
                <a:tc>
                  <a:txBody>
                    <a:bodyPr/>
                    <a:lstStyle/>
                    <a:p>
                      <a:pPr algn="l" fontAlgn="ctr"/>
                      <a:r>
                        <a:rPr lang="ja-JP" altLang="en-US" sz="800" b="0" i="0" u="none" strike="noStrike">
                          <a:effectLst/>
                          <a:latin typeface="ＭＳ Ｐゴシック" panose="020B0600070205080204" pitchFamily="50" charset="-128"/>
                          <a:ea typeface="ＭＳ Ｐゴシック" panose="020B0600070205080204" pitchFamily="50" charset="-128"/>
                        </a:rPr>
                        <a:t>伝えよう、星の神秘と科学  </a:t>
                      </a:r>
                      <a:r>
                        <a:rPr lang="en-US" altLang="ja-JP" sz="800" b="0" i="0" u="none" strike="noStrike">
                          <a:effectLst/>
                          <a:latin typeface="ＭＳ Ｐゴシック" panose="020B0600070205080204" pitchFamily="50" charset="-128"/>
                          <a:ea typeface="ＭＳ Ｐゴシック" panose="020B0600070205080204" pitchFamily="50" charset="-128"/>
                        </a:rPr>
                        <a:t>- </a:t>
                      </a:r>
                      <a:r>
                        <a:rPr lang="ja-JP" altLang="en-US" sz="800" b="0" i="0" u="none" strike="noStrike">
                          <a:effectLst/>
                          <a:latin typeface="ＭＳ Ｐゴシック" panose="020B0600070205080204" pitchFamily="50" charset="-128"/>
                          <a:ea typeface="ＭＳ Ｐゴシック" panose="020B0600070205080204" pitchFamily="50" charset="-128"/>
                        </a:rPr>
                        <a:t>星のまち交野のプラネタリウム再生を目指して</a:t>
                      </a:r>
                      <a:r>
                        <a:rPr lang="en-US" altLang="ja-JP" sz="800" b="0" i="0" u="none" strike="noStrike">
                          <a:effectLst/>
                          <a:latin typeface="ＭＳ Ｐゴシック" panose="020B0600070205080204" pitchFamily="50" charset="-128"/>
                          <a:ea typeface="ＭＳ Ｐゴシック" panose="020B0600070205080204" pitchFamily="50" charset="-128"/>
                        </a:rPr>
                        <a:t>-</a:t>
                      </a:r>
                    </a:p>
                  </a:txBody>
                  <a:tcPr marL="66462" marR="2359" marT="2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800" b="0" i="0" u="none" strike="noStrike" dirty="0">
                          <a:effectLst/>
                          <a:latin typeface="ＭＳ Ｐゴシック" panose="020B0600070205080204" pitchFamily="50" charset="-128"/>
                          <a:ea typeface="ＭＳ Ｐゴシック" panose="020B0600070205080204" pitchFamily="50" charset="-128"/>
                        </a:rPr>
                        <a:t>V</a:t>
                      </a:r>
                      <a:r>
                        <a:rPr lang="ja-JP" altLang="en-US" sz="800" b="0" i="0" u="none" strike="noStrike" dirty="0">
                          <a:effectLst/>
                          <a:latin typeface="ＭＳ Ｐゴシック" panose="020B0600070205080204" pitchFamily="50" charset="-128"/>
                          <a:ea typeface="ＭＳ Ｐゴシック" panose="020B0600070205080204" pitchFamily="50" charset="-128"/>
                        </a:rPr>
                        <a:t>科　尾山　廣　　 先生</a:t>
                      </a:r>
                    </a:p>
                  </a:txBody>
                  <a:tcPr marL="66462" marR="2359" marT="23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55545">
                <a:tc>
                  <a:txBody>
                    <a:bodyPr/>
                    <a:lstStyle/>
                    <a:p>
                      <a:pPr algn="l" fontAlgn="ctr"/>
                      <a:r>
                        <a:rPr lang="ja-JP" altLang="en-US" sz="800" b="0" i="0" u="none" strike="noStrike">
                          <a:effectLst/>
                          <a:latin typeface="ＭＳ ゴシック" panose="020B0609070205080204" pitchFamily="49" charset="-128"/>
                          <a:ea typeface="ＭＳ ゴシック" panose="020B0609070205080204" pitchFamily="49" charset="-128"/>
                        </a:rPr>
                        <a:t>摂大ブランド商品の企画プロジェクト</a:t>
                      </a:r>
                    </a:p>
                  </a:txBody>
                  <a:tcPr marL="66462" marR="2359" marT="2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800" b="0" i="0" u="none" strike="noStrike" dirty="0">
                          <a:effectLst/>
                          <a:latin typeface="ＭＳ Ｐゴシック" panose="020B0600070205080204" pitchFamily="50" charset="-128"/>
                          <a:ea typeface="ＭＳ Ｐゴシック" panose="020B0600070205080204" pitchFamily="50" charset="-128"/>
                        </a:rPr>
                        <a:t>V</a:t>
                      </a:r>
                      <a:r>
                        <a:rPr lang="zh-CN" altLang="en-US" sz="800" b="0" i="0" u="none" strike="noStrike" dirty="0">
                          <a:effectLst/>
                          <a:latin typeface="ＭＳ Ｐゴシック" panose="020B0600070205080204" pitchFamily="50" charset="-128"/>
                          <a:ea typeface="ＭＳ Ｐゴシック" panose="020B0600070205080204" pitchFamily="50" charset="-128"/>
                        </a:rPr>
                        <a:t>科　居場　嘉教</a:t>
                      </a:r>
                      <a:r>
                        <a:rPr lang="ja-JP" altLang="en-US" sz="800" b="0" i="0" u="none" strike="noStrike" dirty="0">
                          <a:effectLst/>
                          <a:latin typeface="ＭＳ Ｐゴシック" panose="020B0600070205080204" pitchFamily="50" charset="-128"/>
                          <a:ea typeface="ＭＳ Ｐゴシック" panose="020B0600070205080204" pitchFamily="50" charset="-128"/>
                        </a:rPr>
                        <a:t>　先生</a:t>
                      </a:r>
                      <a:endParaRPr lang="zh-CN" altLang="en-US" sz="800" b="0" i="0" u="none" strike="noStrike" dirty="0">
                        <a:effectLst/>
                        <a:latin typeface="ＭＳ Ｐゴシック" panose="020B0600070205080204" pitchFamily="50" charset="-128"/>
                        <a:ea typeface="ＭＳ Ｐゴシック" panose="020B0600070205080204" pitchFamily="50" charset="-128"/>
                      </a:endParaRPr>
                    </a:p>
                  </a:txBody>
                  <a:tcPr marL="66462" marR="2359" marT="23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55545">
                <a:tc>
                  <a:txBody>
                    <a:bodyPr/>
                    <a:lstStyle/>
                    <a:p>
                      <a:pPr algn="l" fontAlgn="ctr"/>
                      <a:r>
                        <a:rPr lang="ja-JP" altLang="en-US" sz="800" b="0" i="0" u="none" strike="noStrike">
                          <a:effectLst/>
                          <a:latin typeface="ＭＳ Ｐゴシック" panose="020B0600070205080204" pitchFamily="50" charset="-128"/>
                          <a:ea typeface="ＭＳ Ｐゴシック" panose="020B0600070205080204" pitchFamily="50" charset="-128"/>
                        </a:rPr>
                        <a:t>ミニ鉄道プロジェクト</a:t>
                      </a:r>
                    </a:p>
                  </a:txBody>
                  <a:tcPr marL="66462" marR="2359" marT="2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800" b="0" i="0" u="none" strike="noStrike" dirty="0">
                          <a:effectLst/>
                          <a:latin typeface="ＭＳ Ｐゴシック" panose="020B0600070205080204" pitchFamily="50" charset="-128"/>
                          <a:ea typeface="ＭＳ Ｐゴシック" panose="020B0600070205080204" pitchFamily="50" charset="-128"/>
                        </a:rPr>
                        <a:t>M</a:t>
                      </a:r>
                      <a:r>
                        <a:rPr lang="ja-JP" altLang="en-US" sz="800" b="0" i="0" u="none" strike="noStrike" dirty="0">
                          <a:effectLst/>
                          <a:latin typeface="ＭＳ Ｐゴシック" panose="020B0600070205080204" pitchFamily="50" charset="-128"/>
                          <a:ea typeface="ＭＳ Ｐゴシック" panose="020B0600070205080204" pitchFamily="50" charset="-128"/>
                        </a:rPr>
                        <a:t>科　一色　美博　先生</a:t>
                      </a:r>
                    </a:p>
                  </a:txBody>
                  <a:tcPr marL="66462" marR="2359" marT="23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55545">
                <a:tc>
                  <a:txBody>
                    <a:bodyPr/>
                    <a:lstStyle/>
                    <a:p>
                      <a:pPr algn="l" fontAlgn="ctr"/>
                      <a:r>
                        <a:rPr lang="ja-JP" altLang="en-US" sz="800" b="0" i="0" u="none" strike="noStrike">
                          <a:effectLst/>
                          <a:latin typeface="ＭＳ Ｐゴシック" panose="020B0600070205080204" pitchFamily="50" charset="-128"/>
                          <a:ea typeface="ＭＳ Ｐゴシック" panose="020B0600070205080204" pitchFamily="50" charset="-128"/>
                        </a:rPr>
                        <a:t>橋梁模型コンペティションの参加に見るエンジニアリングデザイン教育</a:t>
                      </a:r>
                    </a:p>
                  </a:txBody>
                  <a:tcPr marL="66462" marR="2359" marT="2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800" b="0" i="0" u="none" strike="noStrike" dirty="0">
                          <a:effectLst/>
                          <a:latin typeface="ＭＳ Ｐゴシック" panose="020B0600070205080204" pitchFamily="50" charset="-128"/>
                          <a:ea typeface="ＭＳ Ｐゴシック" panose="020B0600070205080204" pitchFamily="50" charset="-128"/>
                        </a:rPr>
                        <a:t>C</a:t>
                      </a:r>
                      <a:r>
                        <a:rPr lang="ja-JP" altLang="en-US" sz="800" b="0" i="0" u="none" strike="noStrike" dirty="0">
                          <a:effectLst/>
                          <a:latin typeface="ＭＳ Ｐゴシック" panose="020B0600070205080204" pitchFamily="50" charset="-128"/>
                          <a:ea typeface="ＭＳ Ｐゴシック" panose="020B0600070205080204" pitchFamily="50" charset="-128"/>
                        </a:rPr>
                        <a:t>科　田中　賢太郎　先生</a:t>
                      </a:r>
                    </a:p>
                  </a:txBody>
                  <a:tcPr marL="66462" marR="2359" marT="23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55545">
                <a:tc>
                  <a:txBody>
                    <a:bodyPr/>
                    <a:lstStyle/>
                    <a:p>
                      <a:pPr algn="l" fontAlgn="ctr"/>
                      <a:r>
                        <a:rPr lang="ja-JP" altLang="en-US" sz="800" b="0" i="0" u="none" strike="noStrike">
                          <a:effectLst/>
                          <a:latin typeface="ＭＳ ゴシック" panose="020B0609070205080204" pitchFamily="49" charset="-128"/>
                          <a:ea typeface="ＭＳ ゴシック" panose="020B0609070205080204" pitchFamily="49" charset="-128"/>
                        </a:rPr>
                        <a:t>交野市との連携事業「起業・創業を応援する取組み」</a:t>
                      </a:r>
                    </a:p>
                  </a:txBody>
                  <a:tcPr marL="66462" marR="2359" marT="2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800" b="0" i="0" u="none" strike="noStrike" dirty="0">
                          <a:effectLst/>
                          <a:latin typeface="ＭＳ Ｐゴシック" panose="020B0600070205080204" pitchFamily="50" charset="-128"/>
                          <a:ea typeface="ＭＳ Ｐゴシック" panose="020B0600070205080204" pitchFamily="50" charset="-128"/>
                        </a:rPr>
                        <a:t>D</a:t>
                      </a:r>
                      <a:r>
                        <a:rPr lang="ja-JP" altLang="en-US" sz="800" b="0" i="0" u="none" strike="noStrike" dirty="0">
                          <a:effectLst/>
                          <a:latin typeface="ＭＳ Ｐゴシック" panose="020B0600070205080204" pitchFamily="50" charset="-128"/>
                          <a:ea typeface="ＭＳ Ｐゴシック" panose="020B0600070205080204" pitchFamily="50" charset="-128"/>
                        </a:rPr>
                        <a:t>科</a:t>
                      </a:r>
                      <a:r>
                        <a:rPr lang="zh-CN" altLang="en-US" sz="800" b="0" i="0" u="none" strike="noStrike" dirty="0">
                          <a:effectLst/>
                          <a:latin typeface="ＭＳ Ｐゴシック" panose="020B0600070205080204" pitchFamily="50" charset="-128"/>
                          <a:ea typeface="ＭＳ Ｐゴシック" panose="020B0600070205080204" pitchFamily="50" charset="-128"/>
                        </a:rPr>
                        <a:t>　大田　住吉</a:t>
                      </a:r>
                      <a:r>
                        <a:rPr lang="ja-JP" altLang="en-US" sz="800" b="0" i="0" u="none" strike="noStrike" dirty="0">
                          <a:effectLst/>
                          <a:latin typeface="ＭＳ Ｐゴシック" panose="020B0600070205080204" pitchFamily="50" charset="-128"/>
                          <a:ea typeface="ＭＳ Ｐゴシック" panose="020B0600070205080204" pitchFamily="50" charset="-128"/>
                        </a:rPr>
                        <a:t>　先生</a:t>
                      </a:r>
                      <a:endParaRPr lang="zh-CN" altLang="en-US" sz="800" b="0" i="0" u="none" strike="noStrike" dirty="0">
                        <a:effectLst/>
                        <a:latin typeface="ＭＳ Ｐゴシック" panose="020B0600070205080204" pitchFamily="50" charset="-128"/>
                        <a:ea typeface="ＭＳ Ｐゴシック" panose="020B0600070205080204" pitchFamily="50" charset="-128"/>
                      </a:endParaRPr>
                    </a:p>
                  </a:txBody>
                  <a:tcPr marL="66462" marR="2359" marT="23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55578">
                <a:tc>
                  <a:txBody>
                    <a:bodyPr/>
                    <a:lstStyle/>
                    <a:p>
                      <a:pPr algn="l" fontAlgn="ctr"/>
                      <a:r>
                        <a:rPr lang="ja-JP" altLang="en-US" sz="800" b="0" i="0" u="none" strike="noStrike">
                          <a:effectLst/>
                          <a:latin typeface="ＭＳ Ｐゴシック" panose="020B0600070205080204" pitchFamily="50" charset="-128"/>
                          <a:ea typeface="ＭＳ Ｐゴシック" panose="020B0600070205080204" pitchFamily="50" charset="-128"/>
                        </a:rPr>
                        <a:t>企業の若手を対象にしたリーダーシップ研修の企画提案プロジェクト</a:t>
                      </a:r>
                      <a:br>
                        <a:rPr lang="ja-JP" altLang="en-US" sz="800" b="0" i="0" u="none" strike="noStrike">
                          <a:effectLst/>
                          <a:latin typeface="ＭＳ Ｐゴシック" panose="020B0600070205080204" pitchFamily="50" charset="-128"/>
                          <a:ea typeface="ＭＳ Ｐゴシック" panose="020B0600070205080204" pitchFamily="50" charset="-128"/>
                        </a:rPr>
                      </a:br>
                      <a:r>
                        <a:rPr lang="ja-JP" altLang="en-US" sz="800" b="0" i="0" u="none" strike="noStrike">
                          <a:effectLst/>
                          <a:latin typeface="ＭＳ Ｐゴシック" panose="020B0600070205080204" pitchFamily="50" charset="-128"/>
                          <a:ea typeface="ＭＳ Ｐゴシック" panose="020B0600070205080204" pitchFamily="50" charset="-128"/>
                        </a:rPr>
                        <a:t>－中小企業にフォーカスして－</a:t>
                      </a:r>
                    </a:p>
                  </a:txBody>
                  <a:tcPr marL="66462" marR="2359" marT="2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800" b="0" i="0" u="none" strike="noStrike" dirty="0">
                          <a:effectLst/>
                          <a:latin typeface="ＭＳ Ｐゴシック" panose="020B0600070205080204" pitchFamily="50" charset="-128"/>
                          <a:ea typeface="ＭＳ Ｐゴシック" panose="020B0600070205080204" pitchFamily="50" charset="-128"/>
                        </a:rPr>
                        <a:t>S</a:t>
                      </a:r>
                      <a:r>
                        <a:rPr lang="ja-JP" altLang="en-US" sz="800" b="0" i="0" u="none" strike="noStrike" dirty="0">
                          <a:effectLst/>
                          <a:latin typeface="ＭＳ Ｐゴシック" panose="020B0600070205080204" pitchFamily="50" charset="-128"/>
                          <a:ea typeface="ＭＳ Ｐゴシック" panose="020B0600070205080204" pitchFamily="50" charset="-128"/>
                        </a:rPr>
                        <a:t>科　西之坊　穂　先生</a:t>
                      </a:r>
                    </a:p>
                  </a:txBody>
                  <a:tcPr marL="66462" marR="2359" marT="23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55545">
                <a:tc>
                  <a:txBody>
                    <a:bodyPr/>
                    <a:lstStyle/>
                    <a:p>
                      <a:pPr algn="l" fontAlgn="ctr"/>
                      <a:r>
                        <a:rPr lang="ja-JP" altLang="en-US" sz="800" b="0" i="0" u="none" strike="noStrike">
                          <a:effectLst/>
                          <a:latin typeface="ＭＳ Ｐゴシック" panose="020B0600070205080204" pitchFamily="50" charset="-128"/>
                          <a:ea typeface="ＭＳ Ｐゴシック" panose="020B0600070205080204" pitchFamily="50" charset="-128"/>
                        </a:rPr>
                        <a:t>梅田ロフト共同プロジェクト</a:t>
                      </a:r>
                    </a:p>
                  </a:txBody>
                  <a:tcPr marL="66462" marR="2359" marT="2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800" b="0" i="0" u="none" strike="noStrike" dirty="0">
                          <a:effectLst/>
                          <a:latin typeface="ＭＳ Ｐゴシック" panose="020B0600070205080204" pitchFamily="50" charset="-128"/>
                          <a:ea typeface="ＭＳ Ｐゴシック" panose="020B0600070205080204" pitchFamily="50" charset="-128"/>
                        </a:rPr>
                        <a:t>S</a:t>
                      </a:r>
                      <a:r>
                        <a:rPr lang="ja-JP" altLang="en-US" sz="800" b="0" i="0" u="none" strike="noStrike" dirty="0">
                          <a:effectLst/>
                          <a:latin typeface="ＭＳ Ｐゴシック" panose="020B0600070205080204" pitchFamily="50" charset="-128"/>
                          <a:ea typeface="ＭＳ Ｐゴシック" panose="020B0600070205080204" pitchFamily="50" charset="-128"/>
                        </a:rPr>
                        <a:t>科　栢木　紀哉　先生</a:t>
                      </a:r>
                    </a:p>
                  </a:txBody>
                  <a:tcPr marL="66462" marR="2359" marT="23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55578">
                <a:tc>
                  <a:txBody>
                    <a:bodyPr/>
                    <a:lstStyle/>
                    <a:p>
                      <a:pPr algn="l" fontAlgn="ctr"/>
                      <a:r>
                        <a:rPr lang="ja-JP" altLang="en-US" sz="800" b="0" i="0" u="none" strike="noStrike">
                          <a:effectLst/>
                          <a:latin typeface="ＭＳ ゴシック" panose="020B0609070205080204" pitchFamily="49" charset="-128"/>
                          <a:ea typeface="ＭＳ ゴシック" panose="020B0609070205080204" pitchFamily="49" charset="-128"/>
                        </a:rPr>
                        <a:t>ビジネスパーソンのための夜間連続講演会</a:t>
                      </a:r>
                      <a:r>
                        <a:rPr lang="en-US" altLang="ja-JP" sz="800" b="0" i="0" u="none" strike="noStrike">
                          <a:effectLst/>
                          <a:latin typeface="ＭＳ ゴシック" panose="020B0609070205080204" pitchFamily="49" charset="-128"/>
                          <a:ea typeface="ＭＳ ゴシック" panose="020B0609070205080204" pitchFamily="49" charset="-128"/>
                        </a:rPr>
                        <a:t>『</a:t>
                      </a:r>
                      <a:r>
                        <a:rPr lang="ja-JP" altLang="en-US" sz="800" b="0" i="0" u="none" strike="noStrike">
                          <a:effectLst/>
                          <a:latin typeface="ＭＳ ゴシック" panose="020B0609070205080204" pitchFamily="49" charset="-128"/>
                          <a:ea typeface="ＭＳ ゴシック" panose="020B0609070205080204" pitchFamily="49" charset="-128"/>
                        </a:rPr>
                        <a:t>インテリジェントアレー撰壇塾</a:t>
                      </a:r>
                      <a:r>
                        <a:rPr lang="en-US" altLang="ja-JP" sz="800" b="0" i="0" u="none" strike="noStrike">
                          <a:effectLst/>
                          <a:latin typeface="ＭＳ ゴシック" panose="020B0609070205080204" pitchFamily="49" charset="-128"/>
                          <a:ea typeface="ＭＳ ゴシック" panose="020B0609070205080204" pitchFamily="49" charset="-128"/>
                        </a:rPr>
                        <a:t>』</a:t>
                      </a:r>
                      <a:r>
                        <a:rPr lang="ja-JP" altLang="en-US" sz="800" b="0" i="0" u="none" strike="noStrike">
                          <a:effectLst/>
                          <a:latin typeface="ＭＳ ゴシック" panose="020B0609070205080204" pitchFamily="49" charset="-128"/>
                          <a:ea typeface="ＭＳ ゴシック" panose="020B0609070205080204" pitchFamily="49" charset="-128"/>
                        </a:rPr>
                        <a:t>の企画・運営</a:t>
                      </a:r>
                    </a:p>
                  </a:txBody>
                  <a:tcPr marL="66462" marR="2359" marT="2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800" b="0" i="0" u="none" strike="noStrike" dirty="0">
                          <a:effectLst/>
                          <a:latin typeface="ＭＳ Ｐゴシック" panose="020B0600070205080204" pitchFamily="50" charset="-128"/>
                          <a:ea typeface="ＭＳ Ｐゴシック" panose="020B0600070205080204" pitchFamily="50" charset="-128"/>
                        </a:rPr>
                        <a:t>Y</a:t>
                      </a:r>
                      <a:r>
                        <a:rPr lang="ja-JP" altLang="en-US" sz="800" b="0" i="0" u="none" strike="noStrike" dirty="0">
                          <a:effectLst/>
                          <a:latin typeface="ＭＳ Ｐゴシック" panose="020B0600070205080204" pitchFamily="50" charset="-128"/>
                          <a:ea typeface="ＭＳ Ｐゴシック" panose="020B0600070205080204" pitchFamily="50" charset="-128"/>
                        </a:rPr>
                        <a:t>部　荻田　喜代一　先生</a:t>
                      </a:r>
                    </a:p>
                  </a:txBody>
                  <a:tcPr marL="66462" marR="2359" marT="23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55545">
                <a:tc>
                  <a:txBody>
                    <a:bodyPr/>
                    <a:lstStyle/>
                    <a:p>
                      <a:pPr algn="l" fontAlgn="ctr"/>
                      <a:r>
                        <a:rPr lang="ja-JP" altLang="en-US" sz="800" b="0" i="0" u="none" strike="noStrike">
                          <a:effectLst/>
                          <a:latin typeface="ＭＳ Ｐゴシック" panose="020B0600070205080204" pitchFamily="50" charset="-128"/>
                          <a:ea typeface="ＭＳ Ｐゴシック" panose="020B0600070205080204" pitchFamily="50" charset="-128"/>
                        </a:rPr>
                        <a:t>関西大学ラグビーＡリーグマーケティングプロジェクト</a:t>
                      </a:r>
                    </a:p>
                  </a:txBody>
                  <a:tcPr marL="66462" marR="2359" marT="2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800" b="0" i="0" u="none" strike="noStrike" dirty="0">
                          <a:effectLst/>
                          <a:latin typeface="ＭＳ Ｐゴシック" panose="020B0600070205080204" pitchFamily="50" charset="-128"/>
                          <a:ea typeface="ＭＳ Ｐゴシック" panose="020B0600070205080204" pitchFamily="50" charset="-128"/>
                        </a:rPr>
                        <a:t>J</a:t>
                      </a:r>
                      <a:r>
                        <a:rPr lang="ja-JP" altLang="en-US" sz="800" b="0" i="0" u="none" strike="noStrike" dirty="0">
                          <a:effectLst/>
                          <a:latin typeface="ＭＳ Ｐゴシック" panose="020B0600070205080204" pitchFamily="50" charset="-128"/>
                          <a:ea typeface="ＭＳ Ｐゴシック" panose="020B0600070205080204" pitchFamily="50" charset="-128"/>
                        </a:rPr>
                        <a:t>部　石井　信輝　先生</a:t>
                      </a:r>
                    </a:p>
                  </a:txBody>
                  <a:tcPr marL="66462" marR="2359" marT="23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55545">
                <a:tc>
                  <a:txBody>
                    <a:bodyPr/>
                    <a:lstStyle/>
                    <a:p>
                      <a:pPr algn="l" fontAlgn="ctr"/>
                      <a:r>
                        <a:rPr lang="ja-JP" altLang="en-US" sz="800" b="0" i="0" u="none" strike="noStrike" dirty="0">
                          <a:effectLst/>
                          <a:latin typeface="ＭＳ Ｐゴシック" panose="020B0600070205080204" pitchFamily="50" charset="-128"/>
                          <a:ea typeface="ＭＳ Ｐゴシック" panose="020B0600070205080204" pitchFamily="50" charset="-128"/>
                        </a:rPr>
                        <a:t>子供たちのスポーツ活動の活性化を目指した地域貢献プロジェクト</a:t>
                      </a:r>
                    </a:p>
                  </a:txBody>
                  <a:tcPr marL="66462" marR="2359" marT="2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effectLst/>
                          <a:latin typeface="ＭＳ Ｐゴシック" panose="020B0600070205080204" pitchFamily="50" charset="-128"/>
                          <a:ea typeface="ＭＳ Ｐゴシック" panose="020B0600070205080204" pitchFamily="50" charset="-128"/>
                        </a:rPr>
                        <a:t>スポーツ振興センター　内部　昭彦　先生</a:t>
                      </a:r>
                    </a:p>
                  </a:txBody>
                  <a:tcPr marL="66462" marR="2359" marT="23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255545">
                <a:tc>
                  <a:txBody>
                    <a:bodyPr/>
                    <a:lstStyle/>
                    <a:p>
                      <a:pPr algn="l" fontAlgn="ctr"/>
                      <a:r>
                        <a:rPr lang="ja-JP" altLang="en-US" sz="800" b="0" i="0" u="none" strike="noStrike">
                          <a:effectLst/>
                          <a:latin typeface="ＭＳ Ｐゴシック" panose="020B0600070205080204" pitchFamily="50" charset="-128"/>
                          <a:ea typeface="ＭＳ Ｐゴシック" panose="020B0600070205080204" pitchFamily="50" charset="-128"/>
                        </a:rPr>
                        <a:t>スポーツ活動で高齢社会を活性化しよう！</a:t>
                      </a:r>
                    </a:p>
                  </a:txBody>
                  <a:tcPr marL="66462" marR="2359" marT="2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effectLst/>
                          <a:latin typeface="ＭＳ Ｐゴシック" panose="020B0600070205080204" pitchFamily="50" charset="-128"/>
                          <a:ea typeface="ＭＳ Ｐゴシック" panose="020B0600070205080204" pitchFamily="50" charset="-128"/>
                        </a:rPr>
                        <a:t>スポーツ振興センター　藤林　真美　先生</a:t>
                      </a:r>
                    </a:p>
                  </a:txBody>
                  <a:tcPr marL="66462" marR="2359" marT="23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255545">
                <a:tc>
                  <a:txBody>
                    <a:bodyPr/>
                    <a:lstStyle/>
                    <a:p>
                      <a:pPr algn="l" fontAlgn="ctr"/>
                      <a:r>
                        <a:rPr lang="ja-JP" altLang="en-US" sz="800" b="0" i="0" u="none" strike="noStrike" dirty="0">
                          <a:effectLst/>
                          <a:latin typeface="ＭＳ Ｐゴシック" panose="020B0600070205080204" pitchFamily="50" charset="-128"/>
                          <a:ea typeface="ＭＳ Ｐゴシック" panose="020B0600070205080204" pitchFamily="50" charset="-128"/>
                        </a:rPr>
                        <a:t>紙芝居ボランティアを通した地域貢献</a:t>
                      </a:r>
                    </a:p>
                  </a:txBody>
                  <a:tcPr marL="66462" marR="2359" marT="2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effectLst/>
                          <a:latin typeface="ＭＳ Ｐゴシック" panose="020B0600070205080204" pitchFamily="50" charset="-128"/>
                          <a:ea typeface="ＭＳ Ｐゴシック" panose="020B0600070205080204" pitchFamily="50" charset="-128"/>
                        </a:rPr>
                        <a:t>キャリア教育推進室　水野　武　先生</a:t>
                      </a:r>
                    </a:p>
                  </a:txBody>
                  <a:tcPr marL="66462" marR="2359" marT="23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255545">
                <a:tc>
                  <a:txBody>
                    <a:bodyPr/>
                    <a:lstStyle/>
                    <a:p>
                      <a:pPr algn="l" fontAlgn="ctr"/>
                      <a:r>
                        <a:rPr lang="ja-JP" altLang="en-US" sz="800" b="0" i="0" u="none" strike="noStrike" dirty="0">
                          <a:effectLst/>
                          <a:latin typeface="ＭＳ Ｐゴシック" panose="020B0600070205080204" pitchFamily="50" charset="-128"/>
                          <a:ea typeface="ＭＳ Ｐゴシック" panose="020B0600070205080204" pitchFamily="50" charset="-128"/>
                        </a:rPr>
                        <a:t>こども経済セミナー　「お金と</a:t>
                      </a:r>
                      <a:r>
                        <a:rPr lang="ja-JP" altLang="en-US" sz="800" b="0" i="0" u="none" strike="noStrike" dirty="0" err="1">
                          <a:effectLst/>
                          <a:latin typeface="ＭＳ Ｐゴシック" panose="020B0600070205080204" pitchFamily="50" charset="-128"/>
                          <a:ea typeface="ＭＳ Ｐゴシック" panose="020B0600070205080204" pitchFamily="50" charset="-128"/>
                        </a:rPr>
                        <a:t>けいざい</a:t>
                      </a:r>
                      <a:r>
                        <a:rPr lang="ja-JP" altLang="en-US" sz="800" b="0" i="0" u="none" strike="noStrike" dirty="0">
                          <a:effectLst/>
                          <a:latin typeface="ＭＳ Ｐゴシック" panose="020B0600070205080204" pitchFamily="50" charset="-128"/>
                          <a:ea typeface="ＭＳ Ｐゴシック" panose="020B0600070205080204" pitchFamily="50" charset="-128"/>
                        </a:rPr>
                        <a:t>」ワクワク探検隊</a:t>
                      </a:r>
                    </a:p>
                  </a:txBody>
                  <a:tcPr marL="66462" marR="2359" marT="23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effectLst/>
                          <a:latin typeface="ＭＳ Ｐゴシック" panose="020B0600070205080204" pitchFamily="50" charset="-128"/>
                          <a:ea typeface="ＭＳ Ｐゴシック" panose="020B0600070205080204" pitchFamily="50" charset="-128"/>
                        </a:rPr>
                        <a:t>教職支援センター　林　茂樹　先生</a:t>
                      </a:r>
                    </a:p>
                  </a:txBody>
                  <a:tcPr marL="66462" marR="2359" marT="23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bl>
          </a:graphicData>
        </a:graphic>
      </p:graphicFrame>
    </p:spTree>
    <p:extLst>
      <p:ext uri="{BB962C8B-B14F-4D97-AF65-F5344CB8AC3E}">
        <p14:creationId xmlns:p14="http://schemas.microsoft.com/office/powerpoint/2010/main" val="295309330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1129</TotalTime>
  <Words>442</Words>
  <Application>Microsoft Office PowerPoint</Application>
  <PresentationFormat>画面に合わせる (4:3)</PresentationFormat>
  <Paragraphs>108</Paragraphs>
  <Slides>2</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HGP創英角ｺﾞｼｯｸUB</vt:lpstr>
      <vt:lpstr>HG丸ｺﾞｼｯｸM-PRO</vt:lpstr>
      <vt:lpstr>ＭＳ Ｐゴシック</vt:lpstr>
      <vt:lpstr>ＭＳ Ｐ明朝</vt:lpstr>
      <vt:lpstr>ＭＳ ゴシック</vt:lpstr>
      <vt:lpstr>游ゴシック</vt:lpstr>
      <vt:lpstr>游ゴシック Light</vt:lpstr>
      <vt:lpstr>Arial</vt:lpstr>
      <vt:lpstr>Calibri</vt:lpstr>
      <vt:lpstr>Calibri Light</vt:lpstr>
      <vt:lpstr>Wingdings</vt:lpstr>
      <vt:lpstr>Office テーマ</vt:lpstr>
      <vt:lpstr>キャリアデザインⅠ：第３回～摂大学～</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キャリアデザインⅠ：第３回～摂大学～</dc:title>
  <dc:creator>石井 三恵</dc:creator>
  <cp:lastModifiedBy>石井 三恵</cp:lastModifiedBy>
  <cp:revision>10</cp:revision>
  <dcterms:created xsi:type="dcterms:W3CDTF">2018-08-15T07:57:01Z</dcterms:created>
  <dcterms:modified xsi:type="dcterms:W3CDTF">2022-02-04T09:27:53Z</dcterms:modified>
</cp:coreProperties>
</file>