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69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9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30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89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69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1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10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53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22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0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5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59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0CB6A-52C1-4A03-8562-9343E0F5545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EF92-B867-40D3-AD16-995DFFD72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8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46E4EF1-0D45-4D68-BC76-075A954B4482}"/>
              </a:ext>
            </a:extLst>
          </p:cNvPr>
          <p:cNvSpPr/>
          <p:nvPr/>
        </p:nvSpPr>
        <p:spPr>
          <a:xfrm>
            <a:off x="655027" y="131885"/>
            <a:ext cx="5566996" cy="21037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767" dirty="0"/>
              <a:t>	</a:t>
            </a:r>
          </a:p>
        </p:txBody>
      </p:sp>
      <p:sp>
        <p:nvSpPr>
          <p:cNvPr id="9229" name="テキスト ボックス 3">
            <a:extLst>
              <a:ext uri="{FF2B5EF4-FFF2-40B4-BE49-F238E27FC236}">
                <a16:creationId xmlns:a16="http://schemas.microsoft.com/office/drawing/2014/main" id="{F820C2E5-9BB9-4E2F-85E5-2C4F0EA62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43" y="168520"/>
            <a:ext cx="5584580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Career </a:t>
            </a:r>
            <a:r>
              <a:rPr lang="en-US" altLang="ja-JP" sz="1108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DesignⅠ</a:t>
            </a:r>
            <a:r>
              <a:rPr lang="ja-JP" altLang="en-US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Lesson 4</a:t>
            </a:r>
            <a:r>
              <a:rPr lang="ja-JP" altLang="en-US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Enhance your Self-efficacy.</a:t>
            </a:r>
            <a:r>
              <a:rPr lang="ja-JP" altLang="en-US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</a:p>
          <a:p>
            <a:pPr>
              <a:spcBef>
                <a:spcPct val="0"/>
              </a:spcBef>
              <a:buNone/>
            </a:pPr>
            <a:endParaRPr lang="ja-JP" altLang="en-US" sz="110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9ED403F6-1A8C-4E93-8BC1-9443A9CA590E}"/>
              </a:ext>
            </a:extLst>
          </p:cNvPr>
          <p:cNvCxnSpPr/>
          <p:nvPr/>
        </p:nvCxnSpPr>
        <p:spPr>
          <a:xfrm>
            <a:off x="438151" y="435220"/>
            <a:ext cx="57824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4">
            <a:extLst>
              <a:ext uri="{FF2B5EF4-FFF2-40B4-BE49-F238E27FC236}">
                <a16:creationId xmlns:a16="http://schemas.microsoft.com/office/drawing/2014/main" id="{0CA772D8-6F4A-4E38-A91B-50D2B0858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20" y="6956182"/>
            <a:ext cx="5814646" cy="143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■Self-efficacy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‘The belief that </a:t>
            </a:r>
            <a:r>
              <a:rPr lang="en-US" altLang="ja-JP" sz="969" dirty="0">
                <a:solidFill>
                  <a:srgbClr val="FF0000"/>
                </a:solidFill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‘I can do it’ 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toward challenges’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This belief is made up of: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●experiences of success and achievement in behavior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●substitutional experiences (seeing the behaviors and results of other people)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●social persuasion (receiving encouragement from other people)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●physiological and emotional alertness (in a good state of body and mind)</a:t>
            </a: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2CCA3CE-0AA0-4E88-8181-BA6F97F1A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56" y="435220"/>
            <a:ext cx="5907301" cy="4859534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714C7C-6CF1-4DB3-81EB-4E8285232133}"/>
              </a:ext>
            </a:extLst>
          </p:cNvPr>
          <p:cNvSpPr/>
          <p:nvPr/>
        </p:nvSpPr>
        <p:spPr>
          <a:xfrm>
            <a:off x="370743" y="4665277"/>
            <a:ext cx="49382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■</a:t>
            </a:r>
            <a:r>
              <a:rPr lang="en-US" altLang="ja-JP" sz="105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Consider your objectives in university life.</a:t>
            </a:r>
            <a:endParaRPr lang="ja-JP" altLang="ja-JP" sz="1050" kern="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　・</a:t>
            </a:r>
            <a:r>
              <a:rPr lang="en-US" altLang="ja-JP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What goal will you set?</a:t>
            </a:r>
            <a:endParaRPr lang="ja-JP" altLang="ja-JP" sz="105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 </a:t>
            </a:r>
            <a:endParaRPr lang="ja-JP" altLang="ja-JP" sz="105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　・</a:t>
            </a:r>
            <a:r>
              <a:rPr lang="en-US" altLang="ja-JP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When will you achieve the goal?</a:t>
            </a:r>
            <a:endParaRPr lang="ja-JP" altLang="ja-JP" sz="105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 </a:t>
            </a:r>
            <a:endParaRPr lang="ja-JP" altLang="ja-JP" sz="105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　・</a:t>
            </a:r>
            <a:r>
              <a:rPr lang="en-US" altLang="ja-JP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Why do you think you can achieve the goal?</a:t>
            </a:r>
            <a:endParaRPr lang="ja-JP" altLang="ja-JP" sz="105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 </a:t>
            </a:r>
            <a:endParaRPr lang="ja-JP" altLang="ja-JP" sz="105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　・</a:t>
            </a:r>
            <a:r>
              <a:rPr lang="en-US" altLang="ja-JP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What kind of hurdles and challenges might you face?</a:t>
            </a:r>
            <a:endParaRPr lang="ja-JP" altLang="ja-JP" sz="105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 </a:t>
            </a:r>
            <a:endParaRPr lang="ja-JP" altLang="ja-JP" sz="105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　・</a:t>
            </a:r>
            <a:r>
              <a:rPr lang="en-US" altLang="ja-JP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How might you overcome them? (General idea is OK at the moment.)</a:t>
            </a:r>
          </a:p>
          <a:p>
            <a:pPr algn="just">
              <a:spcAft>
                <a:spcPts val="0"/>
              </a:spcAft>
            </a:pPr>
            <a:endParaRPr lang="ja-JP" altLang="ja-JP" sz="105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　・</a:t>
            </a:r>
            <a:r>
              <a:rPr lang="en-US" altLang="ja-JP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How will overcoming the challenges help you to grow?</a:t>
            </a:r>
            <a:r>
              <a:rPr lang="en-US" altLang="ja-JP" sz="1050" kern="100" dirty="0">
                <a:latin typeface="Arial" panose="020B06040202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55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269A08-CC8F-4E40-9E0C-72AA5487C422}"/>
              </a:ext>
            </a:extLst>
          </p:cNvPr>
          <p:cNvSpPr txBox="1"/>
          <p:nvPr/>
        </p:nvSpPr>
        <p:spPr>
          <a:xfrm>
            <a:off x="678436" y="3125450"/>
            <a:ext cx="5051181" cy="1049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050" dirty="0">
                <a:latin typeface="HGP創英角ｺﾞｼｯｸUB" pitchFamily="50" charset="-128"/>
                <a:ea typeface="HGP創英角ｺﾞｼｯｸUB" pitchFamily="50" charset="-128"/>
              </a:rPr>
              <a:t>■The behavioral tendencies during university life of a person who can take proactive actions.</a:t>
            </a:r>
          </a:p>
          <a:p>
            <a:pPr>
              <a:defRPr/>
            </a:pPr>
            <a:r>
              <a:rPr lang="ja-JP" altLang="en-US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〇　</a:t>
            </a: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Fully committed to participating in active learning classes</a:t>
            </a:r>
          </a:p>
          <a:p>
            <a:pPr>
              <a:defRPr/>
            </a:pPr>
            <a:endParaRPr lang="en-US" altLang="ja-JP" sz="1050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ja-JP" altLang="en-US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〇</a:t>
            </a:r>
          </a:p>
          <a:p>
            <a:pPr>
              <a:defRPr/>
            </a:pPr>
            <a:endParaRPr lang="ja-JP" altLang="en-US" sz="969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1F9B24-FF01-4742-A2F5-F857E1975CC4}"/>
              </a:ext>
            </a:extLst>
          </p:cNvPr>
          <p:cNvSpPr txBox="1"/>
          <p:nvPr/>
        </p:nvSpPr>
        <p:spPr>
          <a:xfrm>
            <a:off x="678436" y="4099889"/>
            <a:ext cx="6015922" cy="4778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050" dirty="0">
                <a:latin typeface="HGP創英角ｺﾞｼｯｸUB" pitchFamily="50" charset="-128"/>
                <a:ea typeface="HGP創英角ｺﾞｼｯｸUB" pitchFamily="50" charset="-128"/>
              </a:rPr>
              <a:t>Proposal to students:</a:t>
            </a:r>
          </a:p>
          <a:p>
            <a:pPr>
              <a:defRPr/>
            </a:pPr>
            <a:r>
              <a:rPr lang="en-US" altLang="ja-JP" sz="1050" dirty="0">
                <a:latin typeface="HGP創英角ｺﾞｼｯｸUB" pitchFamily="50" charset="-128"/>
                <a:ea typeface="HGP創英角ｺﾞｼｯｸUB" pitchFamily="50" charset="-128"/>
              </a:rPr>
              <a:t>■</a:t>
            </a:r>
            <a:r>
              <a:rPr lang="en-US" altLang="ja-JP" sz="105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Over-achievement behavior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Behavior or action performed better than expected by others, or achieved beyond the set goals 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Examples: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→Doing extra work or tasks 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→Proactively doing things before being instructed to do so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→Completing work or tasks before the deadline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→Positively engaging in burdensome tasks</a:t>
            </a:r>
          </a:p>
          <a:p>
            <a:pPr>
              <a:defRPr/>
            </a:pPr>
            <a:r>
              <a:rPr lang="en-US" altLang="ja-JP" sz="1050" dirty="0">
                <a:latin typeface="HGP創英角ｺﾞｼｯｸUB" pitchFamily="50" charset="-128"/>
                <a:ea typeface="HGP創英角ｺﾞｼｯｸUB" pitchFamily="50" charset="-128"/>
              </a:rPr>
              <a:t>■</a:t>
            </a:r>
            <a:r>
              <a:rPr lang="en-US" altLang="ja-JP" sz="105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Over-extension behavior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Behavior or action attempted beyond one’s ability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Examples: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→Tackling something you’ve never done before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  *High performance in a group (demonstrating leadership among the team, etc.)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→Starting something beyond one’s ability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→Doing something for the sake of one’s future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→Doing something confidently in a forward-looking manner</a:t>
            </a:r>
          </a:p>
          <a:p>
            <a:pPr>
              <a:defRPr/>
            </a:pPr>
            <a:endParaRPr lang="en-US" altLang="ja-JP" sz="1050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*”Dynamics of the Crab Shell”: The saying, ‘A crab digs a hole that suits its shell,’ means doing things suitable for one’s status or capacity. However, this is not desirable for the long-term development of an enterprise.</a:t>
            </a:r>
          </a:p>
          <a:p>
            <a:pPr>
              <a:defRPr/>
            </a:pPr>
            <a:endParaRPr lang="en-US" altLang="ja-JP" sz="1050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For a crab wishing to grow bigger, a tight-fitting hole may become a limiting factor for its growth.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Factors that may prevent an organization from growing are ①</a:t>
            </a:r>
            <a:r>
              <a:rPr lang="ja-JP" altLang="en-US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a desire to ‘live within its means’; ② a reluctance to take calculated risks; ③lack of a long-term learning perspective among the majority of members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These factors describe corporate bodies, especially business enterprises, but they can be true for individuals, too.</a:t>
            </a:r>
          </a:p>
          <a:p>
            <a:pPr>
              <a:defRPr/>
            </a:pP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[Cited from “</a:t>
            </a:r>
            <a:r>
              <a:rPr lang="en-US" altLang="ja-JP" sz="1050" dirty="0" err="1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Keiei</a:t>
            </a: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 no </a:t>
            </a:r>
            <a:r>
              <a:rPr lang="en-US" altLang="ja-JP" sz="1050" dirty="0" err="1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rikigaku</a:t>
            </a: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: </a:t>
            </a:r>
            <a:r>
              <a:rPr lang="en-US" altLang="ja-JP" sz="1050" dirty="0" err="1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Ketsudan</a:t>
            </a: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 no </a:t>
            </a:r>
            <a:r>
              <a:rPr lang="en-US" altLang="ja-JP" sz="1050" dirty="0" err="1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tameno</a:t>
            </a: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 </a:t>
            </a:r>
            <a:r>
              <a:rPr lang="en-US" altLang="ja-JP" sz="1050" dirty="0" err="1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jikkan</a:t>
            </a: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 </a:t>
            </a:r>
            <a:r>
              <a:rPr lang="en-US" altLang="ja-JP" sz="1050" dirty="0" err="1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keieiron</a:t>
            </a: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” (dynamics of management) written by Hiroyuki </a:t>
            </a:r>
            <a:r>
              <a:rPr lang="en-US" altLang="ja-JP" sz="1050" dirty="0" err="1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Itami</a:t>
            </a:r>
            <a:r>
              <a:rPr lang="en-US" altLang="ja-JP" sz="1050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]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A7312436-6202-4756-A711-17D5440A9E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30"/>
          <a:stretch/>
        </p:blipFill>
        <p:spPr>
          <a:xfrm>
            <a:off x="678436" y="160523"/>
            <a:ext cx="5312091" cy="29649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449</Words>
  <Application>Microsoft Office PowerPoint</Application>
  <PresentationFormat>画面に合わせる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三恵</dc:creator>
  <cp:lastModifiedBy>石井　三恵</cp:lastModifiedBy>
  <cp:revision>6</cp:revision>
  <dcterms:created xsi:type="dcterms:W3CDTF">2018-08-16T02:50:19Z</dcterms:created>
  <dcterms:modified xsi:type="dcterms:W3CDTF">2022-02-10T14:42:38Z</dcterms:modified>
</cp:coreProperties>
</file>