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8" r:id="rId2"/>
    <p:sldId id="271" r:id="rId3"/>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62" autoAdjust="0"/>
    <p:restoredTop sz="94660"/>
  </p:normalViewPr>
  <p:slideViewPr>
    <p:cSldViewPr snapToGrid="0">
      <p:cViewPr varScale="1">
        <p:scale>
          <a:sx n="76" d="100"/>
          <a:sy n="76" d="100"/>
        </p:scale>
        <p:origin x="330"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6C0CB6A-52C1-4A03-8562-9343E0F55456}" type="datetimeFigureOut">
              <a:rPr kumimoji="1" lang="ja-JP" altLang="en-US" smtClean="0"/>
              <a:t>2022/2/4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97EF92-B867-40D3-AD16-995DFFD72B65}" type="slidenum">
              <a:rPr kumimoji="1" lang="ja-JP" altLang="en-US" smtClean="0"/>
              <a:t>‹#›</a:t>
            </a:fld>
            <a:endParaRPr kumimoji="1" lang="ja-JP" altLang="en-US"/>
          </a:p>
        </p:txBody>
      </p:sp>
    </p:spTree>
    <p:extLst>
      <p:ext uri="{BB962C8B-B14F-4D97-AF65-F5344CB8AC3E}">
        <p14:creationId xmlns:p14="http://schemas.microsoft.com/office/powerpoint/2010/main" val="24014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6C0CB6A-52C1-4A03-8562-9343E0F55456}" type="datetimeFigureOut">
              <a:rPr kumimoji="1" lang="ja-JP" altLang="en-US" smtClean="0"/>
              <a:t>2022/2/4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97EF92-B867-40D3-AD16-995DFFD72B65}" type="slidenum">
              <a:rPr kumimoji="1" lang="ja-JP" altLang="en-US" smtClean="0"/>
              <a:t>‹#›</a:t>
            </a:fld>
            <a:endParaRPr kumimoji="1" lang="ja-JP" altLang="en-US"/>
          </a:p>
        </p:txBody>
      </p:sp>
    </p:spTree>
    <p:extLst>
      <p:ext uri="{BB962C8B-B14F-4D97-AF65-F5344CB8AC3E}">
        <p14:creationId xmlns:p14="http://schemas.microsoft.com/office/powerpoint/2010/main" val="643300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6C0CB6A-52C1-4A03-8562-9343E0F55456}" type="datetimeFigureOut">
              <a:rPr kumimoji="1" lang="ja-JP" altLang="en-US" smtClean="0"/>
              <a:t>2022/2/4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97EF92-B867-40D3-AD16-995DFFD72B65}" type="slidenum">
              <a:rPr kumimoji="1" lang="ja-JP" altLang="en-US" smtClean="0"/>
              <a:t>‹#›</a:t>
            </a:fld>
            <a:endParaRPr kumimoji="1" lang="ja-JP" altLang="en-US"/>
          </a:p>
        </p:txBody>
      </p:sp>
    </p:spTree>
    <p:extLst>
      <p:ext uri="{BB962C8B-B14F-4D97-AF65-F5344CB8AC3E}">
        <p14:creationId xmlns:p14="http://schemas.microsoft.com/office/powerpoint/2010/main" val="3756891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6C0CB6A-52C1-4A03-8562-9343E0F55456}" type="datetimeFigureOut">
              <a:rPr kumimoji="1" lang="ja-JP" altLang="en-US" smtClean="0"/>
              <a:t>2022/2/4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97EF92-B867-40D3-AD16-995DFFD72B65}" type="slidenum">
              <a:rPr kumimoji="1" lang="ja-JP" altLang="en-US" smtClean="0"/>
              <a:t>‹#›</a:t>
            </a:fld>
            <a:endParaRPr kumimoji="1" lang="ja-JP" altLang="en-US"/>
          </a:p>
        </p:txBody>
      </p:sp>
    </p:spTree>
    <p:extLst>
      <p:ext uri="{BB962C8B-B14F-4D97-AF65-F5344CB8AC3E}">
        <p14:creationId xmlns:p14="http://schemas.microsoft.com/office/powerpoint/2010/main" val="2555692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6C0CB6A-52C1-4A03-8562-9343E0F55456}" type="datetimeFigureOut">
              <a:rPr kumimoji="1" lang="ja-JP" altLang="en-US" smtClean="0"/>
              <a:t>2022/2/4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97EF92-B867-40D3-AD16-995DFFD72B65}" type="slidenum">
              <a:rPr kumimoji="1" lang="ja-JP" altLang="en-US" smtClean="0"/>
              <a:t>‹#›</a:t>
            </a:fld>
            <a:endParaRPr kumimoji="1" lang="ja-JP" altLang="en-US"/>
          </a:p>
        </p:txBody>
      </p:sp>
    </p:spTree>
    <p:extLst>
      <p:ext uri="{BB962C8B-B14F-4D97-AF65-F5344CB8AC3E}">
        <p14:creationId xmlns:p14="http://schemas.microsoft.com/office/powerpoint/2010/main" val="2385913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6C0CB6A-52C1-4A03-8562-9343E0F55456}" type="datetimeFigureOut">
              <a:rPr kumimoji="1" lang="ja-JP" altLang="en-US" smtClean="0"/>
              <a:t>2022/2/4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97EF92-B867-40D3-AD16-995DFFD72B65}" type="slidenum">
              <a:rPr kumimoji="1" lang="ja-JP" altLang="en-US" smtClean="0"/>
              <a:t>‹#›</a:t>
            </a:fld>
            <a:endParaRPr kumimoji="1" lang="ja-JP" altLang="en-US"/>
          </a:p>
        </p:txBody>
      </p:sp>
    </p:spTree>
    <p:extLst>
      <p:ext uri="{BB962C8B-B14F-4D97-AF65-F5344CB8AC3E}">
        <p14:creationId xmlns:p14="http://schemas.microsoft.com/office/powerpoint/2010/main" val="3763107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6C0CB6A-52C1-4A03-8562-9343E0F55456}" type="datetimeFigureOut">
              <a:rPr kumimoji="1" lang="ja-JP" altLang="en-US" smtClean="0"/>
              <a:t>2022/2/4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597EF92-B867-40D3-AD16-995DFFD72B65}" type="slidenum">
              <a:rPr kumimoji="1" lang="ja-JP" altLang="en-US" smtClean="0"/>
              <a:t>‹#›</a:t>
            </a:fld>
            <a:endParaRPr kumimoji="1" lang="ja-JP" altLang="en-US"/>
          </a:p>
        </p:txBody>
      </p:sp>
    </p:spTree>
    <p:extLst>
      <p:ext uri="{BB962C8B-B14F-4D97-AF65-F5344CB8AC3E}">
        <p14:creationId xmlns:p14="http://schemas.microsoft.com/office/powerpoint/2010/main" val="4216534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6C0CB6A-52C1-4A03-8562-9343E0F55456}" type="datetimeFigureOut">
              <a:rPr kumimoji="1" lang="ja-JP" altLang="en-US" smtClean="0"/>
              <a:t>2022/2/4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597EF92-B867-40D3-AD16-995DFFD72B65}" type="slidenum">
              <a:rPr kumimoji="1" lang="ja-JP" altLang="en-US" smtClean="0"/>
              <a:t>‹#›</a:t>
            </a:fld>
            <a:endParaRPr kumimoji="1" lang="ja-JP" altLang="en-US"/>
          </a:p>
        </p:txBody>
      </p:sp>
    </p:spTree>
    <p:extLst>
      <p:ext uri="{BB962C8B-B14F-4D97-AF65-F5344CB8AC3E}">
        <p14:creationId xmlns:p14="http://schemas.microsoft.com/office/powerpoint/2010/main" val="3052224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C0CB6A-52C1-4A03-8562-9343E0F55456}" type="datetimeFigureOut">
              <a:rPr kumimoji="1" lang="ja-JP" altLang="en-US" smtClean="0"/>
              <a:t>2022/2/4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597EF92-B867-40D3-AD16-995DFFD72B65}" type="slidenum">
              <a:rPr kumimoji="1" lang="ja-JP" altLang="en-US" smtClean="0"/>
              <a:t>‹#›</a:t>
            </a:fld>
            <a:endParaRPr kumimoji="1" lang="ja-JP" altLang="en-US"/>
          </a:p>
        </p:txBody>
      </p:sp>
    </p:spTree>
    <p:extLst>
      <p:ext uri="{BB962C8B-B14F-4D97-AF65-F5344CB8AC3E}">
        <p14:creationId xmlns:p14="http://schemas.microsoft.com/office/powerpoint/2010/main" val="230608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6C0CB6A-52C1-4A03-8562-9343E0F55456}" type="datetimeFigureOut">
              <a:rPr kumimoji="1" lang="ja-JP" altLang="en-US" smtClean="0"/>
              <a:t>2022/2/4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97EF92-B867-40D3-AD16-995DFFD72B65}" type="slidenum">
              <a:rPr kumimoji="1" lang="ja-JP" altLang="en-US" smtClean="0"/>
              <a:t>‹#›</a:t>
            </a:fld>
            <a:endParaRPr kumimoji="1" lang="ja-JP" altLang="en-US"/>
          </a:p>
        </p:txBody>
      </p:sp>
    </p:spTree>
    <p:extLst>
      <p:ext uri="{BB962C8B-B14F-4D97-AF65-F5344CB8AC3E}">
        <p14:creationId xmlns:p14="http://schemas.microsoft.com/office/powerpoint/2010/main" val="812155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6C0CB6A-52C1-4A03-8562-9343E0F55456}" type="datetimeFigureOut">
              <a:rPr kumimoji="1" lang="ja-JP" altLang="en-US" smtClean="0"/>
              <a:t>2022/2/4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97EF92-B867-40D3-AD16-995DFFD72B65}" type="slidenum">
              <a:rPr kumimoji="1" lang="ja-JP" altLang="en-US" smtClean="0"/>
              <a:t>‹#›</a:t>
            </a:fld>
            <a:endParaRPr kumimoji="1" lang="ja-JP" altLang="en-US"/>
          </a:p>
        </p:txBody>
      </p:sp>
    </p:spTree>
    <p:extLst>
      <p:ext uri="{BB962C8B-B14F-4D97-AF65-F5344CB8AC3E}">
        <p14:creationId xmlns:p14="http://schemas.microsoft.com/office/powerpoint/2010/main" val="4225599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76C0CB6A-52C1-4A03-8562-9343E0F55456}" type="datetimeFigureOut">
              <a:rPr kumimoji="1" lang="ja-JP" altLang="en-US" smtClean="0"/>
              <a:t>2022/2/4</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5597EF92-B867-40D3-AD16-995DFFD72B65}" type="slidenum">
              <a:rPr kumimoji="1" lang="ja-JP" altLang="en-US" smtClean="0"/>
              <a:t>‹#›</a:t>
            </a:fld>
            <a:endParaRPr kumimoji="1" lang="ja-JP" altLang="en-US"/>
          </a:p>
        </p:txBody>
      </p:sp>
    </p:spTree>
    <p:extLst>
      <p:ext uri="{BB962C8B-B14F-4D97-AF65-F5344CB8AC3E}">
        <p14:creationId xmlns:p14="http://schemas.microsoft.com/office/powerpoint/2010/main" val="6005885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4BB1A90E-FF02-4982-8A51-D06A404802EF}"/>
              </a:ext>
            </a:extLst>
          </p:cNvPr>
          <p:cNvSpPr>
            <a:spLocks noChangeArrowheads="1"/>
          </p:cNvSpPr>
          <p:nvPr/>
        </p:nvSpPr>
        <p:spPr bwMode="auto">
          <a:xfrm>
            <a:off x="435220" y="643304"/>
            <a:ext cx="5389685" cy="2987919"/>
          </a:xfrm>
          <a:prstGeom prst="rect">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defRPr/>
            </a:pPr>
            <a:endParaRPr lang="ja-JP" altLang="ja-JP" sz="1704"/>
          </a:p>
        </p:txBody>
      </p:sp>
      <p:sp>
        <p:nvSpPr>
          <p:cNvPr id="3075" name="Rectangle 5">
            <a:extLst>
              <a:ext uri="{FF2B5EF4-FFF2-40B4-BE49-F238E27FC236}">
                <a16:creationId xmlns:a16="http://schemas.microsoft.com/office/drawing/2014/main" id="{1814D4B3-0F73-4140-9D34-2A0B17F2E6F4}"/>
              </a:ext>
            </a:extLst>
          </p:cNvPr>
          <p:cNvSpPr>
            <a:spLocks noChangeArrowheads="1"/>
          </p:cNvSpPr>
          <p:nvPr/>
        </p:nvSpPr>
        <p:spPr bwMode="auto">
          <a:xfrm>
            <a:off x="545124" y="709246"/>
            <a:ext cx="3286858" cy="259374"/>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defRPr/>
            </a:pPr>
            <a:r>
              <a:rPr lang="ja-JP" altLang="en-US" sz="1023">
                <a:latin typeface="ＭＳ Ｐゴシック" panose="020B0600070205080204" pitchFamily="50" charset="-128"/>
                <a:ea typeface="HGP創英角ｺﾞｼｯｸUB" panose="020B0900000000000000" pitchFamily="50" charset="-128"/>
              </a:rPr>
              <a:t>「学生時代に力を入れたこと？」を問うことの本質を考える</a:t>
            </a:r>
          </a:p>
        </p:txBody>
      </p:sp>
      <p:grpSp>
        <p:nvGrpSpPr>
          <p:cNvPr id="9220" name="Group 8">
            <a:extLst>
              <a:ext uri="{FF2B5EF4-FFF2-40B4-BE49-F238E27FC236}">
                <a16:creationId xmlns:a16="http://schemas.microsoft.com/office/drawing/2014/main" id="{7B836E1E-597F-474B-80EA-C57DD02BA9D8}"/>
              </a:ext>
            </a:extLst>
          </p:cNvPr>
          <p:cNvGrpSpPr>
            <a:grpSpLocks/>
          </p:cNvGrpSpPr>
          <p:nvPr/>
        </p:nvGrpSpPr>
        <p:grpSpPr bwMode="auto">
          <a:xfrm>
            <a:off x="499697" y="1012581"/>
            <a:ext cx="4999892" cy="2530157"/>
            <a:chOff x="192" y="849"/>
            <a:chExt cx="3696" cy="1870"/>
          </a:xfrm>
        </p:grpSpPr>
        <p:sp>
          <p:nvSpPr>
            <p:cNvPr id="3086" name="Oval 9">
              <a:extLst>
                <a:ext uri="{FF2B5EF4-FFF2-40B4-BE49-F238E27FC236}">
                  <a16:creationId xmlns:a16="http://schemas.microsoft.com/office/drawing/2014/main" id="{A584DB3A-48E0-4E99-A755-03A7C97CF91E}"/>
                </a:ext>
              </a:extLst>
            </p:cNvPr>
            <p:cNvSpPr>
              <a:spLocks noChangeArrowheads="1"/>
            </p:cNvSpPr>
            <p:nvPr/>
          </p:nvSpPr>
          <p:spPr bwMode="auto">
            <a:xfrm>
              <a:off x="3216" y="1008"/>
              <a:ext cx="639" cy="264"/>
            </a:xfrm>
            <a:prstGeom prst="ellipse">
              <a:avLst/>
            </a:prstGeom>
            <a:solidFill>
              <a:schemeClr val="bg1"/>
            </a:solidFill>
            <a:ln w="19050">
              <a:solidFill>
                <a:schemeClr val="tx1"/>
              </a:solidFill>
              <a:round/>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defRPr/>
              </a:pPr>
              <a:r>
                <a:rPr lang="ja-JP" altLang="en-US" sz="1023">
                  <a:latin typeface="HG創英角ｺﾞｼｯｸUB" panose="020B0909000000000000" pitchFamily="49" charset="-128"/>
                  <a:ea typeface="HG創英角ｺﾞｼｯｸUB" panose="020B0909000000000000" pitchFamily="49" charset="-128"/>
                </a:rPr>
                <a:t>目　標</a:t>
              </a:r>
            </a:p>
          </p:txBody>
        </p:sp>
        <p:sp>
          <p:nvSpPr>
            <p:cNvPr id="3087" name="Oval 10">
              <a:extLst>
                <a:ext uri="{FF2B5EF4-FFF2-40B4-BE49-F238E27FC236}">
                  <a16:creationId xmlns:a16="http://schemas.microsoft.com/office/drawing/2014/main" id="{F0D26041-2825-447B-9D93-4C4655DEF0E6}"/>
                </a:ext>
              </a:extLst>
            </p:cNvPr>
            <p:cNvSpPr>
              <a:spLocks noChangeArrowheads="1"/>
            </p:cNvSpPr>
            <p:nvPr/>
          </p:nvSpPr>
          <p:spPr bwMode="auto">
            <a:xfrm>
              <a:off x="240" y="2017"/>
              <a:ext cx="641" cy="262"/>
            </a:xfrm>
            <a:prstGeom prst="ellipse">
              <a:avLst/>
            </a:prstGeom>
            <a:solidFill>
              <a:schemeClr val="bg1"/>
            </a:solidFill>
            <a:ln w="19050">
              <a:solidFill>
                <a:schemeClr val="tx1"/>
              </a:solidFill>
              <a:round/>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defRPr/>
              </a:pPr>
              <a:r>
                <a:rPr lang="ja-JP" altLang="en-US" sz="1023">
                  <a:latin typeface="HG創英角ｺﾞｼｯｸUB" panose="020B0909000000000000" pitchFamily="49" charset="-128"/>
                  <a:ea typeface="HG創英角ｺﾞｼｯｸUB" panose="020B0909000000000000" pitchFamily="49" charset="-128"/>
                </a:rPr>
                <a:t>ハードル</a:t>
              </a:r>
            </a:p>
          </p:txBody>
        </p:sp>
        <p:sp>
          <p:nvSpPr>
            <p:cNvPr id="3088" name="Rectangle 11">
              <a:extLst>
                <a:ext uri="{FF2B5EF4-FFF2-40B4-BE49-F238E27FC236}">
                  <a16:creationId xmlns:a16="http://schemas.microsoft.com/office/drawing/2014/main" id="{AF71B574-193B-4818-9321-46D045DC6DDE}"/>
                </a:ext>
              </a:extLst>
            </p:cNvPr>
            <p:cNvSpPr>
              <a:spLocks noChangeArrowheads="1"/>
            </p:cNvSpPr>
            <p:nvPr/>
          </p:nvSpPr>
          <p:spPr bwMode="auto">
            <a:xfrm>
              <a:off x="1382" y="2322"/>
              <a:ext cx="677" cy="192"/>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defRPr/>
              </a:pPr>
              <a:r>
                <a:rPr lang="en-US" altLang="ja-JP" sz="852">
                  <a:latin typeface="HG創英角ｺﾞｼｯｸUB" panose="020B0909000000000000" pitchFamily="49" charset="-128"/>
                  <a:ea typeface="HG創英角ｺﾞｼｯｸUB" panose="020B0909000000000000" pitchFamily="49" charset="-128"/>
                </a:rPr>
                <a:t>③</a:t>
              </a:r>
              <a:r>
                <a:rPr lang="ja-JP" altLang="en-US" sz="852">
                  <a:latin typeface="HG創英角ｺﾞｼｯｸUB" panose="020B0909000000000000" pitchFamily="49" charset="-128"/>
                  <a:ea typeface="HG創英角ｺﾞｼｯｸUB" panose="020B0909000000000000" pitchFamily="49" charset="-128"/>
                </a:rPr>
                <a:t>情報収集能力</a:t>
              </a:r>
            </a:p>
          </p:txBody>
        </p:sp>
        <p:sp>
          <p:nvSpPr>
            <p:cNvPr id="3089" name="Rectangle 12">
              <a:extLst>
                <a:ext uri="{FF2B5EF4-FFF2-40B4-BE49-F238E27FC236}">
                  <a16:creationId xmlns:a16="http://schemas.microsoft.com/office/drawing/2014/main" id="{0C1B4527-B6B2-44DE-892B-3887BC03B2F5}"/>
                </a:ext>
              </a:extLst>
            </p:cNvPr>
            <p:cNvSpPr>
              <a:spLocks noChangeArrowheads="1"/>
            </p:cNvSpPr>
            <p:nvPr/>
          </p:nvSpPr>
          <p:spPr bwMode="auto">
            <a:xfrm>
              <a:off x="2108" y="2322"/>
              <a:ext cx="676" cy="192"/>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defRPr/>
              </a:pPr>
              <a:r>
                <a:rPr lang="en-US" altLang="ja-JP" sz="852">
                  <a:latin typeface="HG創英角ｺﾞｼｯｸUB" panose="020B0909000000000000" pitchFamily="49" charset="-128"/>
                  <a:ea typeface="HG創英角ｺﾞｼｯｸUB" panose="020B0909000000000000" pitchFamily="49" charset="-128"/>
                </a:rPr>
                <a:t>④</a:t>
              </a:r>
              <a:r>
                <a:rPr lang="ja-JP" altLang="en-US" sz="852">
                  <a:latin typeface="HG創英角ｺﾞｼｯｸUB" panose="020B0909000000000000" pitchFamily="49" charset="-128"/>
                  <a:ea typeface="HG創英角ｺﾞｼｯｸUB" panose="020B0909000000000000" pitchFamily="49" charset="-128"/>
                </a:rPr>
                <a:t>対人関係能力</a:t>
              </a:r>
            </a:p>
          </p:txBody>
        </p:sp>
        <p:sp>
          <p:nvSpPr>
            <p:cNvPr id="3090" name="Rectangle 13">
              <a:extLst>
                <a:ext uri="{FF2B5EF4-FFF2-40B4-BE49-F238E27FC236}">
                  <a16:creationId xmlns:a16="http://schemas.microsoft.com/office/drawing/2014/main" id="{ABFDD380-AB4D-4ADA-9E35-FFFC5FC543F9}"/>
                </a:ext>
              </a:extLst>
            </p:cNvPr>
            <p:cNvSpPr>
              <a:spLocks noChangeArrowheads="1"/>
            </p:cNvSpPr>
            <p:nvPr/>
          </p:nvSpPr>
          <p:spPr bwMode="auto">
            <a:xfrm>
              <a:off x="2832" y="2322"/>
              <a:ext cx="1056" cy="192"/>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defRPr/>
              </a:pPr>
              <a:r>
                <a:rPr lang="en-US" altLang="ja-JP" sz="852">
                  <a:latin typeface="HG創英角ｺﾞｼｯｸUB" panose="020B0909000000000000" pitchFamily="49" charset="-128"/>
                  <a:ea typeface="HG創英角ｺﾞｼｯｸUB" panose="020B0909000000000000" pitchFamily="49" charset="-128"/>
                </a:rPr>
                <a:t>⑤</a:t>
              </a:r>
              <a:r>
                <a:rPr lang="ja-JP" altLang="en-US" sz="852">
                  <a:latin typeface="HG創英角ｺﾞｼｯｸUB" panose="020B0909000000000000" pitchFamily="49" charset="-128"/>
                  <a:ea typeface="HG創英角ｺﾞｼｯｸUB" panose="020B0909000000000000" pitchFamily="49" charset="-128"/>
                </a:rPr>
                <a:t>コミュニケーション能力</a:t>
              </a:r>
            </a:p>
          </p:txBody>
        </p:sp>
        <p:sp>
          <p:nvSpPr>
            <p:cNvPr id="3091" name="Rectangle 14">
              <a:extLst>
                <a:ext uri="{FF2B5EF4-FFF2-40B4-BE49-F238E27FC236}">
                  <a16:creationId xmlns:a16="http://schemas.microsoft.com/office/drawing/2014/main" id="{B9C35F5B-54C8-482F-837C-1CB1739995AC}"/>
                </a:ext>
              </a:extLst>
            </p:cNvPr>
            <p:cNvSpPr>
              <a:spLocks noChangeArrowheads="1"/>
            </p:cNvSpPr>
            <p:nvPr/>
          </p:nvSpPr>
          <p:spPr bwMode="auto">
            <a:xfrm>
              <a:off x="306" y="2328"/>
              <a:ext cx="531" cy="171"/>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defRPr/>
              </a:pPr>
              <a:r>
                <a:rPr lang="en-US" altLang="ja-JP" sz="852">
                  <a:latin typeface="HG創英角ｺﾞｼｯｸUB" panose="020B0909000000000000" pitchFamily="49" charset="-128"/>
                  <a:ea typeface="HG創英角ｺﾞｼｯｸUB" panose="020B0909000000000000" pitchFamily="49" charset="-128"/>
                </a:rPr>
                <a:t>②</a:t>
              </a:r>
              <a:r>
                <a:rPr lang="ja-JP" altLang="en-US" sz="852">
                  <a:latin typeface="HG創英角ｺﾞｼｯｸUB" panose="020B0909000000000000" pitchFamily="49" charset="-128"/>
                  <a:ea typeface="HG創英角ｺﾞｼｯｸUB" panose="020B0909000000000000" pitchFamily="49" charset="-128"/>
                </a:rPr>
                <a:t>計画力</a:t>
              </a:r>
            </a:p>
          </p:txBody>
        </p:sp>
        <p:sp>
          <p:nvSpPr>
            <p:cNvPr id="3092" name="Rectangle 15">
              <a:extLst>
                <a:ext uri="{FF2B5EF4-FFF2-40B4-BE49-F238E27FC236}">
                  <a16:creationId xmlns:a16="http://schemas.microsoft.com/office/drawing/2014/main" id="{A7A83854-4995-4FCF-9878-51102A686482}"/>
                </a:ext>
              </a:extLst>
            </p:cNvPr>
            <p:cNvSpPr>
              <a:spLocks noChangeArrowheads="1"/>
            </p:cNvSpPr>
            <p:nvPr/>
          </p:nvSpPr>
          <p:spPr bwMode="auto">
            <a:xfrm>
              <a:off x="3216" y="1344"/>
              <a:ext cx="672" cy="192"/>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defRPr/>
              </a:pPr>
              <a:r>
                <a:rPr lang="en-US" altLang="ja-JP" sz="852">
                  <a:latin typeface="HG創英角ｺﾞｼｯｸUB" panose="020B0909000000000000" pitchFamily="49" charset="-128"/>
                  <a:ea typeface="HG創英角ｺﾞｼｯｸUB" panose="020B0909000000000000" pitchFamily="49" charset="-128"/>
                </a:rPr>
                <a:t>①</a:t>
              </a:r>
              <a:r>
                <a:rPr lang="ja-JP" altLang="en-US" sz="852">
                  <a:latin typeface="HG創英角ｺﾞｼｯｸUB" panose="020B0909000000000000" pitchFamily="49" charset="-128"/>
                  <a:ea typeface="HG創英角ｺﾞｼｯｸUB" panose="020B0909000000000000" pitchFamily="49" charset="-128"/>
                </a:rPr>
                <a:t>目標設定能力</a:t>
              </a:r>
            </a:p>
          </p:txBody>
        </p:sp>
        <p:sp>
          <p:nvSpPr>
            <p:cNvPr id="3093" name="Rectangle 16">
              <a:extLst>
                <a:ext uri="{FF2B5EF4-FFF2-40B4-BE49-F238E27FC236}">
                  <a16:creationId xmlns:a16="http://schemas.microsoft.com/office/drawing/2014/main" id="{10491125-C9FC-4FEE-BBA5-AFF1E40599A9}"/>
                </a:ext>
              </a:extLst>
            </p:cNvPr>
            <p:cNvSpPr>
              <a:spLocks noChangeArrowheads="1"/>
            </p:cNvSpPr>
            <p:nvPr/>
          </p:nvSpPr>
          <p:spPr bwMode="auto">
            <a:xfrm>
              <a:off x="1722" y="849"/>
              <a:ext cx="911" cy="192"/>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defRPr/>
              </a:pPr>
              <a:r>
                <a:rPr lang="en-US" altLang="ja-JP" sz="852">
                  <a:latin typeface="HG創英角ｺﾞｼｯｸUB" panose="020B0909000000000000" pitchFamily="49" charset="-128"/>
                  <a:ea typeface="HG創英角ｺﾞｼｯｸUB" panose="020B0909000000000000" pitchFamily="49" charset="-128"/>
                </a:rPr>
                <a:t>⑧</a:t>
              </a:r>
              <a:r>
                <a:rPr lang="ja-JP" altLang="en-US" sz="852">
                  <a:latin typeface="HG創英角ｺﾞｼｯｸUB" panose="020B0909000000000000" pitchFamily="49" charset="-128"/>
                  <a:ea typeface="HG創英角ｺﾞｼｯｸUB" panose="020B0909000000000000" pitchFamily="49" charset="-128"/>
                </a:rPr>
                <a:t>実行力</a:t>
              </a:r>
            </a:p>
          </p:txBody>
        </p:sp>
        <p:sp>
          <p:nvSpPr>
            <p:cNvPr id="9240" name="Line 17">
              <a:extLst>
                <a:ext uri="{FF2B5EF4-FFF2-40B4-BE49-F238E27FC236}">
                  <a16:creationId xmlns:a16="http://schemas.microsoft.com/office/drawing/2014/main" id="{BA5E940C-8D35-4248-9E1B-75698B09B1D7}"/>
                </a:ext>
              </a:extLst>
            </p:cNvPr>
            <p:cNvSpPr>
              <a:spLocks noChangeShapeType="1"/>
            </p:cNvSpPr>
            <p:nvPr/>
          </p:nvSpPr>
          <p:spPr bwMode="auto">
            <a:xfrm flipV="1">
              <a:off x="1488" y="1968"/>
              <a:ext cx="0" cy="3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sz="1662"/>
            </a:p>
          </p:txBody>
        </p:sp>
        <p:sp>
          <p:nvSpPr>
            <p:cNvPr id="3095" name="AutoShape 18">
              <a:extLst>
                <a:ext uri="{FF2B5EF4-FFF2-40B4-BE49-F238E27FC236}">
                  <a16:creationId xmlns:a16="http://schemas.microsoft.com/office/drawing/2014/main" id="{F63C6842-0AB0-432F-82DE-F8F3ADDD3F73}"/>
                </a:ext>
              </a:extLst>
            </p:cNvPr>
            <p:cNvSpPr>
              <a:spLocks noChangeArrowheads="1"/>
            </p:cNvSpPr>
            <p:nvPr/>
          </p:nvSpPr>
          <p:spPr bwMode="auto">
            <a:xfrm>
              <a:off x="192" y="912"/>
              <a:ext cx="1212" cy="654"/>
            </a:xfrm>
            <a:prstGeom prst="homePlate">
              <a:avLst>
                <a:gd name="adj" fmla="val 43585"/>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defRPr/>
              </a:pPr>
              <a:r>
                <a:rPr lang="ja-JP" altLang="en-US" sz="681">
                  <a:latin typeface="HG創英角ｺﾞｼｯｸUB" panose="020B0909000000000000" pitchFamily="49" charset="-128"/>
                  <a:ea typeface="HG創英角ｺﾞｼｯｸUB" panose="020B0909000000000000" pitchFamily="49" charset="-128"/>
                </a:rPr>
                <a:t>「力を入れる」ってどんな時？</a:t>
              </a:r>
            </a:p>
            <a:p>
              <a:pPr eaLnBrk="1" hangingPunct="1">
                <a:spcBef>
                  <a:spcPct val="0"/>
                </a:spcBef>
                <a:buFontTx/>
                <a:buNone/>
                <a:defRPr/>
              </a:pPr>
              <a:endParaRPr lang="ja-JP" altLang="en-US" sz="681">
                <a:latin typeface="HG創英角ｺﾞｼｯｸUB" panose="020B0909000000000000" pitchFamily="49" charset="-128"/>
                <a:ea typeface="HG創英角ｺﾞｼｯｸUB" panose="020B0909000000000000" pitchFamily="49" charset="-128"/>
              </a:endParaRPr>
            </a:p>
            <a:p>
              <a:pPr eaLnBrk="1" hangingPunct="1">
                <a:spcBef>
                  <a:spcPct val="0"/>
                </a:spcBef>
                <a:buFontTx/>
                <a:buNone/>
                <a:defRPr/>
              </a:pPr>
              <a:r>
                <a:rPr lang="ja-JP" altLang="en-US" sz="681">
                  <a:latin typeface="ＭＳ Ｐゴシック" panose="020B0600070205080204" pitchFamily="50" charset="-128"/>
                </a:rPr>
                <a:t>たとえば</a:t>
              </a:r>
              <a:r>
                <a:rPr lang="en-US" altLang="ja-JP" sz="681"/>
                <a:t>…</a:t>
              </a:r>
              <a:endParaRPr lang="en-US" altLang="ja-JP" sz="681">
                <a:latin typeface="HG創英角ｺﾞｼｯｸUB" panose="020B0909000000000000" pitchFamily="49" charset="-128"/>
                <a:ea typeface="HG創英角ｺﾞｼｯｸUB" panose="020B0909000000000000" pitchFamily="49" charset="-128"/>
              </a:endParaRPr>
            </a:p>
            <a:p>
              <a:pPr eaLnBrk="1" hangingPunct="1">
                <a:spcBef>
                  <a:spcPct val="0"/>
                </a:spcBef>
                <a:buFontTx/>
                <a:buNone/>
                <a:defRPr/>
              </a:pPr>
              <a:r>
                <a:rPr lang="ja-JP" altLang="en-US" sz="681">
                  <a:latin typeface="ＭＳ Ｐゴシック" panose="020B0600070205080204" pitchFamily="50" charset="-128"/>
                </a:rPr>
                <a:t>→何かを実現したいとき</a:t>
              </a:r>
            </a:p>
            <a:p>
              <a:pPr eaLnBrk="1" hangingPunct="1">
                <a:spcBef>
                  <a:spcPct val="0"/>
                </a:spcBef>
                <a:buFontTx/>
                <a:buNone/>
                <a:defRPr/>
              </a:pPr>
              <a:r>
                <a:rPr lang="ja-JP" altLang="en-US" sz="681">
                  <a:latin typeface="ＭＳ Ｐゴシック" panose="020B0600070205080204" pitchFamily="50" charset="-128"/>
                </a:rPr>
                <a:t>→クラブの大会で優勝したい</a:t>
              </a:r>
            </a:p>
            <a:p>
              <a:pPr eaLnBrk="1" hangingPunct="1">
                <a:spcBef>
                  <a:spcPct val="0"/>
                </a:spcBef>
                <a:buFontTx/>
                <a:buNone/>
                <a:defRPr/>
              </a:pPr>
              <a:r>
                <a:rPr lang="ja-JP" altLang="en-US" sz="681">
                  <a:latin typeface="ＭＳ Ｐゴシック" panose="020B0600070205080204" pitchFamily="50" charset="-128"/>
                </a:rPr>
                <a:t>→何かを獲得したいとき</a:t>
              </a:r>
            </a:p>
            <a:p>
              <a:pPr eaLnBrk="1" hangingPunct="1">
                <a:spcBef>
                  <a:spcPct val="0"/>
                </a:spcBef>
                <a:buFontTx/>
                <a:buNone/>
                <a:defRPr/>
              </a:pPr>
              <a:r>
                <a:rPr lang="ja-JP" altLang="en-US" sz="681">
                  <a:latin typeface="ＭＳ Ｐゴシック" panose="020B0600070205080204" pitchFamily="50" charset="-128"/>
                </a:rPr>
                <a:t>→資格試験に合格したい</a:t>
              </a:r>
              <a:endParaRPr lang="ja-JP" altLang="en-US" sz="681">
                <a:latin typeface="HG創英角ｺﾞｼｯｸUB" panose="020B0909000000000000" pitchFamily="49" charset="-128"/>
                <a:ea typeface="HG創英角ｺﾞｼｯｸUB" panose="020B0909000000000000" pitchFamily="49" charset="-128"/>
              </a:endParaRPr>
            </a:p>
          </p:txBody>
        </p:sp>
        <p:sp>
          <p:nvSpPr>
            <p:cNvPr id="3098" name="Freeform 19">
              <a:extLst>
                <a:ext uri="{FF2B5EF4-FFF2-40B4-BE49-F238E27FC236}">
                  <a16:creationId xmlns:a16="http://schemas.microsoft.com/office/drawing/2014/main" id="{F4E3C28C-7103-4D19-B930-05761A5F989C}"/>
                </a:ext>
              </a:extLst>
            </p:cNvPr>
            <p:cNvSpPr>
              <a:spLocks/>
            </p:cNvSpPr>
            <p:nvPr/>
          </p:nvSpPr>
          <p:spPr bwMode="auto">
            <a:xfrm>
              <a:off x="912" y="1248"/>
              <a:ext cx="2110" cy="1008"/>
            </a:xfrm>
            <a:custGeom>
              <a:avLst/>
              <a:gdLst>
                <a:gd name="T0" fmla="*/ 0 w 2112"/>
                <a:gd name="T1" fmla="*/ 1381 h 736"/>
                <a:gd name="T2" fmla="*/ 192 w 2112"/>
                <a:gd name="T3" fmla="*/ 930 h 736"/>
                <a:gd name="T4" fmla="*/ 336 w 2112"/>
                <a:gd name="T5" fmla="*/ 1290 h 736"/>
                <a:gd name="T6" fmla="*/ 576 w 2112"/>
                <a:gd name="T7" fmla="*/ 390 h 736"/>
                <a:gd name="T8" fmla="*/ 672 w 2112"/>
                <a:gd name="T9" fmla="*/ 1111 h 736"/>
                <a:gd name="T10" fmla="*/ 912 w 2112"/>
                <a:gd name="T11" fmla="*/ 390 h 736"/>
                <a:gd name="T12" fmla="*/ 1104 w 2112"/>
                <a:gd name="T13" fmla="*/ 390 h 736"/>
                <a:gd name="T14" fmla="*/ 1200 w 2112"/>
                <a:gd name="T15" fmla="*/ 1020 h 736"/>
                <a:gd name="T16" fmla="*/ 1296 w 2112"/>
                <a:gd name="T17" fmla="*/ 300 h 736"/>
                <a:gd name="T18" fmla="*/ 1392 w 2112"/>
                <a:gd name="T19" fmla="*/ 660 h 736"/>
                <a:gd name="T20" fmla="*/ 1440 w 2112"/>
                <a:gd name="T21" fmla="*/ 300 h 736"/>
                <a:gd name="T22" fmla="*/ 1680 w 2112"/>
                <a:gd name="T23" fmla="*/ 1020 h 736"/>
                <a:gd name="T24" fmla="*/ 1632 w 2112"/>
                <a:gd name="T25" fmla="*/ 210 h 736"/>
                <a:gd name="T26" fmla="*/ 1824 w 2112"/>
                <a:gd name="T27" fmla="*/ 481 h 736"/>
                <a:gd name="T28" fmla="*/ 1872 w 2112"/>
                <a:gd name="T29" fmla="*/ 30 h 736"/>
                <a:gd name="T30" fmla="*/ 2112 w 2112"/>
                <a:gd name="T31" fmla="*/ 300 h 7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112"/>
                <a:gd name="T49" fmla="*/ 0 h 736"/>
                <a:gd name="T50" fmla="*/ 2112 w 2112"/>
                <a:gd name="T51" fmla="*/ 736 h 7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112" h="736">
                  <a:moveTo>
                    <a:pt x="0" y="736"/>
                  </a:moveTo>
                  <a:cubicBezTo>
                    <a:pt x="68" y="620"/>
                    <a:pt x="136" y="504"/>
                    <a:pt x="192" y="496"/>
                  </a:cubicBezTo>
                  <a:cubicBezTo>
                    <a:pt x="248" y="488"/>
                    <a:pt x="272" y="736"/>
                    <a:pt x="336" y="688"/>
                  </a:cubicBezTo>
                  <a:cubicBezTo>
                    <a:pt x="400" y="640"/>
                    <a:pt x="520" y="224"/>
                    <a:pt x="576" y="208"/>
                  </a:cubicBezTo>
                  <a:cubicBezTo>
                    <a:pt x="632" y="192"/>
                    <a:pt x="616" y="592"/>
                    <a:pt x="672" y="592"/>
                  </a:cubicBezTo>
                  <a:cubicBezTo>
                    <a:pt x="728" y="592"/>
                    <a:pt x="840" y="272"/>
                    <a:pt x="912" y="208"/>
                  </a:cubicBezTo>
                  <a:cubicBezTo>
                    <a:pt x="984" y="144"/>
                    <a:pt x="1056" y="152"/>
                    <a:pt x="1104" y="208"/>
                  </a:cubicBezTo>
                  <a:cubicBezTo>
                    <a:pt x="1152" y="264"/>
                    <a:pt x="1168" y="552"/>
                    <a:pt x="1200" y="544"/>
                  </a:cubicBezTo>
                  <a:cubicBezTo>
                    <a:pt x="1232" y="536"/>
                    <a:pt x="1264" y="192"/>
                    <a:pt x="1296" y="160"/>
                  </a:cubicBezTo>
                  <a:cubicBezTo>
                    <a:pt x="1328" y="128"/>
                    <a:pt x="1368" y="352"/>
                    <a:pt x="1392" y="352"/>
                  </a:cubicBezTo>
                  <a:cubicBezTo>
                    <a:pt x="1416" y="352"/>
                    <a:pt x="1392" y="128"/>
                    <a:pt x="1440" y="160"/>
                  </a:cubicBezTo>
                  <a:cubicBezTo>
                    <a:pt x="1488" y="192"/>
                    <a:pt x="1648" y="552"/>
                    <a:pt x="1680" y="544"/>
                  </a:cubicBezTo>
                  <a:cubicBezTo>
                    <a:pt x="1712" y="536"/>
                    <a:pt x="1608" y="160"/>
                    <a:pt x="1632" y="112"/>
                  </a:cubicBezTo>
                  <a:cubicBezTo>
                    <a:pt x="1656" y="64"/>
                    <a:pt x="1784" y="272"/>
                    <a:pt x="1824" y="256"/>
                  </a:cubicBezTo>
                  <a:cubicBezTo>
                    <a:pt x="1864" y="240"/>
                    <a:pt x="1824" y="32"/>
                    <a:pt x="1872" y="16"/>
                  </a:cubicBezTo>
                  <a:cubicBezTo>
                    <a:pt x="1920" y="0"/>
                    <a:pt x="2016" y="80"/>
                    <a:pt x="2112" y="160"/>
                  </a:cubicBezTo>
                </a:path>
              </a:pathLst>
            </a:custGeom>
            <a:ln w="57150">
              <a:solidFill>
                <a:schemeClr val="tx1"/>
              </a:solidFill>
              <a:headEnd/>
              <a:tailEnd/>
            </a:ln>
          </p:spPr>
          <p:style>
            <a:lnRef idx="1">
              <a:schemeClr val="dk1"/>
            </a:lnRef>
            <a:fillRef idx="0">
              <a:schemeClr val="dk1"/>
            </a:fillRef>
            <a:effectRef idx="0">
              <a:schemeClr val="dk1"/>
            </a:effectRef>
            <a:fontRef idx="minor">
              <a:schemeClr val="tx1"/>
            </a:fontRef>
          </p:style>
          <p:txBody>
            <a:bodyPr/>
            <a:lstStyle/>
            <a:p>
              <a:pPr eaLnBrk="1" hangingPunct="1">
                <a:defRPr/>
              </a:pPr>
              <a:endParaRPr lang="ja-JP" altLang="en-US" sz="1662"/>
            </a:p>
          </p:txBody>
        </p:sp>
        <p:sp>
          <p:nvSpPr>
            <p:cNvPr id="3097" name="Text Box 20">
              <a:extLst>
                <a:ext uri="{FF2B5EF4-FFF2-40B4-BE49-F238E27FC236}">
                  <a16:creationId xmlns:a16="http://schemas.microsoft.com/office/drawing/2014/main" id="{93278645-3490-455F-A2B1-A5D9EA0770F6}"/>
                </a:ext>
              </a:extLst>
            </p:cNvPr>
            <p:cNvSpPr txBox="1">
              <a:spLocks noChangeArrowheads="1"/>
            </p:cNvSpPr>
            <p:nvPr/>
          </p:nvSpPr>
          <p:spPr bwMode="auto">
            <a:xfrm>
              <a:off x="3360" y="1248"/>
              <a:ext cx="137"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defRPr/>
              </a:pPr>
              <a:endParaRPr lang="ja-JP" altLang="ja-JP" sz="1023">
                <a:latin typeface="HG創英角ｺﾞｼｯｸUB" panose="020B0909000000000000" pitchFamily="49" charset="-128"/>
                <a:ea typeface="HG創英角ｺﾞｼｯｸUB" panose="020B0909000000000000" pitchFamily="49" charset="-128"/>
              </a:endParaRPr>
            </a:p>
          </p:txBody>
        </p:sp>
        <p:sp>
          <p:nvSpPr>
            <p:cNvPr id="9244" name="Line 21">
              <a:extLst>
                <a:ext uri="{FF2B5EF4-FFF2-40B4-BE49-F238E27FC236}">
                  <a16:creationId xmlns:a16="http://schemas.microsoft.com/office/drawing/2014/main" id="{07C07B90-DBBC-4A9E-88F1-717791883378}"/>
                </a:ext>
              </a:extLst>
            </p:cNvPr>
            <p:cNvSpPr>
              <a:spLocks noChangeShapeType="1"/>
            </p:cNvSpPr>
            <p:nvPr/>
          </p:nvSpPr>
          <p:spPr bwMode="auto">
            <a:xfrm flipV="1">
              <a:off x="912" y="1248"/>
              <a:ext cx="2304" cy="864"/>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sz="1662"/>
            </a:p>
          </p:txBody>
        </p:sp>
        <p:sp>
          <p:nvSpPr>
            <p:cNvPr id="3099" name="Rectangle 22">
              <a:extLst>
                <a:ext uri="{FF2B5EF4-FFF2-40B4-BE49-F238E27FC236}">
                  <a16:creationId xmlns:a16="http://schemas.microsoft.com/office/drawing/2014/main" id="{8525E046-6FFA-4C06-8D08-87C28325D23C}"/>
                </a:ext>
              </a:extLst>
            </p:cNvPr>
            <p:cNvSpPr>
              <a:spLocks noChangeArrowheads="1"/>
            </p:cNvSpPr>
            <p:nvPr/>
          </p:nvSpPr>
          <p:spPr bwMode="auto">
            <a:xfrm>
              <a:off x="1392" y="1770"/>
              <a:ext cx="960" cy="197"/>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defRPr/>
              </a:pPr>
              <a:r>
                <a:rPr lang="en-US" altLang="ja-JP" sz="852">
                  <a:latin typeface="HG創英角ｺﾞｼｯｸUB" panose="020B0909000000000000" pitchFamily="49" charset="-128"/>
                  <a:ea typeface="HG創英角ｺﾞｼｯｸUB" panose="020B0909000000000000" pitchFamily="49" charset="-128"/>
                </a:rPr>
                <a:t>⑥</a:t>
              </a:r>
              <a:r>
                <a:rPr lang="ja-JP" altLang="en-US" sz="852">
                  <a:latin typeface="HG創英角ｺﾞｼｯｸUB" panose="020B0909000000000000" pitchFamily="49" charset="-128"/>
                  <a:ea typeface="HG創英角ｺﾞｼｯｸUB" panose="020B0909000000000000" pitchFamily="49" charset="-128"/>
                </a:rPr>
                <a:t>情報活用能力</a:t>
              </a:r>
              <a:r>
                <a:rPr lang="en-US" altLang="ja-JP" sz="852">
                  <a:latin typeface="HG創英角ｺﾞｼｯｸUB" panose="020B0909000000000000" pitchFamily="49" charset="-128"/>
                  <a:ea typeface="HG創英角ｺﾞｼｯｸUB" panose="020B0909000000000000" pitchFamily="49" charset="-128"/>
                </a:rPr>
                <a:t>(</a:t>
              </a:r>
              <a:r>
                <a:rPr lang="ja-JP" altLang="en-US" sz="852">
                  <a:latin typeface="HG創英角ｺﾞｼｯｸUB" panose="020B0909000000000000" pitchFamily="49" charset="-128"/>
                  <a:ea typeface="HG創英角ｺﾞｼｯｸUB" panose="020B0909000000000000" pitchFamily="49" charset="-128"/>
                </a:rPr>
                <a:t>創造力</a:t>
              </a:r>
              <a:r>
                <a:rPr lang="en-US" altLang="ja-JP" sz="852">
                  <a:latin typeface="HG創英角ｺﾞｼｯｸUB" panose="020B0909000000000000" pitchFamily="49" charset="-128"/>
                  <a:ea typeface="HG創英角ｺﾞｼｯｸUB" panose="020B0909000000000000" pitchFamily="49" charset="-128"/>
                </a:rPr>
                <a:t>)</a:t>
              </a:r>
            </a:p>
          </p:txBody>
        </p:sp>
        <p:sp>
          <p:nvSpPr>
            <p:cNvPr id="3100" name="Rectangle 23">
              <a:extLst>
                <a:ext uri="{FF2B5EF4-FFF2-40B4-BE49-F238E27FC236}">
                  <a16:creationId xmlns:a16="http://schemas.microsoft.com/office/drawing/2014/main" id="{123EC057-31BA-4BC2-A430-19820F922D6B}"/>
                </a:ext>
              </a:extLst>
            </p:cNvPr>
            <p:cNvSpPr>
              <a:spLocks noChangeArrowheads="1"/>
            </p:cNvSpPr>
            <p:nvPr/>
          </p:nvSpPr>
          <p:spPr bwMode="auto">
            <a:xfrm>
              <a:off x="2448" y="1776"/>
              <a:ext cx="912" cy="206"/>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defRPr/>
              </a:pPr>
              <a:r>
                <a:rPr lang="en-US" altLang="ja-JP" sz="852">
                  <a:latin typeface="HG創英角ｺﾞｼｯｸUB" panose="020B0909000000000000" pitchFamily="49" charset="-128"/>
                  <a:ea typeface="HG創英角ｺﾞｼｯｸUB" panose="020B0909000000000000" pitchFamily="49" charset="-128"/>
                </a:rPr>
                <a:t>⑦</a:t>
              </a:r>
              <a:r>
                <a:rPr lang="ja-JP" altLang="en-US" sz="852">
                  <a:latin typeface="HG創英角ｺﾞｼｯｸUB" panose="020B0909000000000000" pitchFamily="49" charset="-128"/>
                  <a:ea typeface="HG創英角ｺﾞｼｯｸUB" panose="020B0909000000000000" pitchFamily="49" charset="-128"/>
                </a:rPr>
                <a:t>精神力（タフさ）</a:t>
              </a:r>
            </a:p>
          </p:txBody>
        </p:sp>
        <p:sp>
          <p:nvSpPr>
            <p:cNvPr id="9247" name="Line 24">
              <a:extLst>
                <a:ext uri="{FF2B5EF4-FFF2-40B4-BE49-F238E27FC236}">
                  <a16:creationId xmlns:a16="http://schemas.microsoft.com/office/drawing/2014/main" id="{7BAA188B-E5D3-4AE3-B410-5C6A340EACCF}"/>
                </a:ext>
              </a:extLst>
            </p:cNvPr>
            <p:cNvSpPr>
              <a:spLocks noChangeShapeType="1"/>
            </p:cNvSpPr>
            <p:nvPr/>
          </p:nvSpPr>
          <p:spPr bwMode="auto">
            <a:xfrm flipV="1">
              <a:off x="1200" y="1680"/>
              <a:ext cx="96" cy="1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sz="1662"/>
            </a:p>
          </p:txBody>
        </p:sp>
        <p:sp>
          <p:nvSpPr>
            <p:cNvPr id="3102" name="Text Box 25">
              <a:extLst>
                <a:ext uri="{FF2B5EF4-FFF2-40B4-BE49-F238E27FC236}">
                  <a16:creationId xmlns:a16="http://schemas.microsoft.com/office/drawing/2014/main" id="{54EC0648-DCDC-4FA3-8C53-E1512BC38B49}"/>
                </a:ext>
              </a:extLst>
            </p:cNvPr>
            <p:cNvSpPr txBox="1">
              <a:spLocks noChangeArrowheads="1"/>
            </p:cNvSpPr>
            <p:nvPr/>
          </p:nvSpPr>
          <p:spPr bwMode="auto">
            <a:xfrm>
              <a:off x="1056" y="1776"/>
              <a:ext cx="280"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defRPr/>
              </a:pPr>
              <a:r>
                <a:rPr lang="en-US" altLang="ja-JP" sz="1193">
                  <a:latin typeface="Impact" panose="020B0806030902050204" pitchFamily="34" charset="0"/>
                </a:rPr>
                <a:t>Try</a:t>
              </a:r>
            </a:p>
          </p:txBody>
        </p:sp>
        <p:sp>
          <p:nvSpPr>
            <p:cNvPr id="9249" name="Line 26">
              <a:extLst>
                <a:ext uri="{FF2B5EF4-FFF2-40B4-BE49-F238E27FC236}">
                  <a16:creationId xmlns:a16="http://schemas.microsoft.com/office/drawing/2014/main" id="{738D3B46-48C8-4145-BA22-C6F126988D1B}"/>
                </a:ext>
              </a:extLst>
            </p:cNvPr>
            <p:cNvSpPr>
              <a:spLocks noChangeShapeType="1"/>
            </p:cNvSpPr>
            <p:nvPr/>
          </p:nvSpPr>
          <p:spPr bwMode="auto">
            <a:xfrm flipV="1">
              <a:off x="1152" y="2208"/>
              <a:ext cx="96" cy="144"/>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ja-JP" altLang="en-US" sz="1662"/>
            </a:p>
          </p:txBody>
        </p:sp>
        <p:sp>
          <p:nvSpPr>
            <p:cNvPr id="3104" name="Text Box 27">
              <a:extLst>
                <a:ext uri="{FF2B5EF4-FFF2-40B4-BE49-F238E27FC236}">
                  <a16:creationId xmlns:a16="http://schemas.microsoft.com/office/drawing/2014/main" id="{C5E37672-4700-4D1C-B853-51EFB8D9BCF1}"/>
                </a:ext>
              </a:extLst>
            </p:cNvPr>
            <p:cNvSpPr txBox="1">
              <a:spLocks noChangeArrowheads="1"/>
            </p:cNvSpPr>
            <p:nvPr/>
          </p:nvSpPr>
          <p:spPr bwMode="auto">
            <a:xfrm>
              <a:off x="960" y="2304"/>
              <a:ext cx="363"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defRPr/>
              </a:pPr>
              <a:r>
                <a:rPr lang="en-US" altLang="ja-JP" sz="1193">
                  <a:latin typeface="Impact" panose="020B0806030902050204" pitchFamily="34" charset="0"/>
                </a:rPr>
                <a:t>Error</a:t>
              </a:r>
            </a:p>
          </p:txBody>
        </p:sp>
        <p:sp>
          <p:nvSpPr>
            <p:cNvPr id="9251" name="Line 28">
              <a:extLst>
                <a:ext uri="{FF2B5EF4-FFF2-40B4-BE49-F238E27FC236}">
                  <a16:creationId xmlns:a16="http://schemas.microsoft.com/office/drawing/2014/main" id="{817DFAE4-33F2-493B-9BD2-0C0222F40BFB}"/>
                </a:ext>
              </a:extLst>
            </p:cNvPr>
            <p:cNvSpPr>
              <a:spLocks noChangeShapeType="1"/>
            </p:cNvSpPr>
            <p:nvPr/>
          </p:nvSpPr>
          <p:spPr bwMode="auto">
            <a:xfrm flipV="1">
              <a:off x="1642" y="1438"/>
              <a:ext cx="96" cy="1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sz="1662"/>
            </a:p>
          </p:txBody>
        </p:sp>
        <p:sp>
          <p:nvSpPr>
            <p:cNvPr id="3106" name="Text Box 29">
              <a:extLst>
                <a:ext uri="{FF2B5EF4-FFF2-40B4-BE49-F238E27FC236}">
                  <a16:creationId xmlns:a16="http://schemas.microsoft.com/office/drawing/2014/main" id="{98D29DDF-B5ED-49C3-A5A1-07AA6E56174B}"/>
                </a:ext>
              </a:extLst>
            </p:cNvPr>
            <p:cNvSpPr txBox="1">
              <a:spLocks noChangeArrowheads="1"/>
            </p:cNvSpPr>
            <p:nvPr/>
          </p:nvSpPr>
          <p:spPr bwMode="auto">
            <a:xfrm>
              <a:off x="1498" y="1533"/>
              <a:ext cx="280"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defRPr/>
              </a:pPr>
              <a:r>
                <a:rPr lang="en-US" altLang="ja-JP" sz="1193">
                  <a:latin typeface="Impact" panose="020B0806030902050204" pitchFamily="34" charset="0"/>
                </a:rPr>
                <a:t>Try</a:t>
              </a:r>
            </a:p>
          </p:txBody>
        </p:sp>
        <p:sp>
          <p:nvSpPr>
            <p:cNvPr id="9253" name="Line 30">
              <a:extLst>
                <a:ext uri="{FF2B5EF4-FFF2-40B4-BE49-F238E27FC236}">
                  <a16:creationId xmlns:a16="http://schemas.microsoft.com/office/drawing/2014/main" id="{981AF72B-304B-43CE-A636-E43C02D98433}"/>
                </a:ext>
              </a:extLst>
            </p:cNvPr>
            <p:cNvSpPr>
              <a:spLocks noChangeShapeType="1"/>
            </p:cNvSpPr>
            <p:nvPr/>
          </p:nvSpPr>
          <p:spPr bwMode="auto">
            <a:xfrm flipV="1">
              <a:off x="2976" y="1488"/>
              <a:ext cx="96" cy="144"/>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ja-JP" altLang="en-US" sz="1662"/>
            </a:p>
          </p:txBody>
        </p:sp>
        <p:sp>
          <p:nvSpPr>
            <p:cNvPr id="3108" name="Text Box 31">
              <a:extLst>
                <a:ext uri="{FF2B5EF4-FFF2-40B4-BE49-F238E27FC236}">
                  <a16:creationId xmlns:a16="http://schemas.microsoft.com/office/drawing/2014/main" id="{4348DD3B-A95B-4860-814C-CFD45B18FE6A}"/>
                </a:ext>
              </a:extLst>
            </p:cNvPr>
            <p:cNvSpPr txBox="1">
              <a:spLocks noChangeArrowheads="1"/>
            </p:cNvSpPr>
            <p:nvPr/>
          </p:nvSpPr>
          <p:spPr bwMode="auto">
            <a:xfrm>
              <a:off x="2784" y="1584"/>
              <a:ext cx="363"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defRPr/>
              </a:pPr>
              <a:r>
                <a:rPr lang="en-US" altLang="ja-JP" sz="1193">
                  <a:latin typeface="Impact" panose="020B0806030902050204" pitchFamily="34" charset="0"/>
                </a:rPr>
                <a:t>Error</a:t>
              </a:r>
            </a:p>
          </p:txBody>
        </p:sp>
        <p:sp>
          <p:nvSpPr>
            <p:cNvPr id="9255" name="Line 32">
              <a:extLst>
                <a:ext uri="{FF2B5EF4-FFF2-40B4-BE49-F238E27FC236}">
                  <a16:creationId xmlns:a16="http://schemas.microsoft.com/office/drawing/2014/main" id="{5B415C80-72FB-4915-80EB-5919C49F8AB1}"/>
                </a:ext>
              </a:extLst>
            </p:cNvPr>
            <p:cNvSpPr>
              <a:spLocks noChangeShapeType="1"/>
            </p:cNvSpPr>
            <p:nvPr/>
          </p:nvSpPr>
          <p:spPr bwMode="auto">
            <a:xfrm flipV="1">
              <a:off x="2682" y="1191"/>
              <a:ext cx="96" cy="1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sz="1662"/>
            </a:p>
          </p:txBody>
        </p:sp>
        <p:sp>
          <p:nvSpPr>
            <p:cNvPr id="3110" name="Text Box 33">
              <a:extLst>
                <a:ext uri="{FF2B5EF4-FFF2-40B4-BE49-F238E27FC236}">
                  <a16:creationId xmlns:a16="http://schemas.microsoft.com/office/drawing/2014/main" id="{A47F7170-7663-4BE6-BDCE-B00B40352BC8}"/>
                </a:ext>
              </a:extLst>
            </p:cNvPr>
            <p:cNvSpPr txBox="1">
              <a:spLocks noChangeArrowheads="1"/>
            </p:cNvSpPr>
            <p:nvPr/>
          </p:nvSpPr>
          <p:spPr bwMode="auto">
            <a:xfrm>
              <a:off x="2449" y="1211"/>
              <a:ext cx="280"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defRPr/>
              </a:pPr>
              <a:r>
                <a:rPr lang="en-US" altLang="ja-JP" sz="1193">
                  <a:latin typeface="Impact" panose="020B0806030902050204" pitchFamily="34" charset="0"/>
                </a:rPr>
                <a:t>Try</a:t>
              </a:r>
            </a:p>
          </p:txBody>
        </p:sp>
        <p:sp>
          <p:nvSpPr>
            <p:cNvPr id="3111" name="Text Box 34">
              <a:extLst>
                <a:ext uri="{FF2B5EF4-FFF2-40B4-BE49-F238E27FC236}">
                  <a16:creationId xmlns:a16="http://schemas.microsoft.com/office/drawing/2014/main" id="{CE59785C-449C-440E-BF7C-A79DAF67C214}"/>
                </a:ext>
              </a:extLst>
            </p:cNvPr>
            <p:cNvSpPr txBox="1">
              <a:spLocks noChangeArrowheads="1"/>
            </p:cNvSpPr>
            <p:nvPr/>
          </p:nvSpPr>
          <p:spPr bwMode="auto">
            <a:xfrm>
              <a:off x="1679" y="1035"/>
              <a:ext cx="1107"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defRPr/>
              </a:pPr>
              <a:r>
                <a:rPr lang="ja-JP" altLang="en-US" sz="681"/>
                <a:t>目標を達成するための</a:t>
              </a:r>
              <a:r>
                <a:rPr lang="en-US" altLang="ja-JP" sz="681"/>
                <a:t>Try</a:t>
              </a:r>
              <a:r>
                <a:rPr lang="ja-JP" altLang="en-US" sz="681"/>
                <a:t>＆</a:t>
              </a:r>
              <a:r>
                <a:rPr lang="en-US" altLang="ja-JP" sz="681"/>
                <a:t>Error</a:t>
              </a:r>
              <a:r>
                <a:rPr lang="ja-JP" altLang="en-US" sz="681"/>
                <a:t>の</a:t>
              </a:r>
            </a:p>
            <a:p>
              <a:pPr eaLnBrk="1" hangingPunct="1">
                <a:spcBef>
                  <a:spcPct val="0"/>
                </a:spcBef>
                <a:buFontTx/>
                <a:buNone/>
                <a:defRPr/>
              </a:pPr>
              <a:r>
                <a:rPr lang="ja-JP" altLang="en-US" sz="681"/>
                <a:t>繰り返しが、実行する力になります</a:t>
              </a:r>
            </a:p>
          </p:txBody>
        </p:sp>
        <p:sp>
          <p:nvSpPr>
            <p:cNvPr id="3112" name="Text Box 35">
              <a:extLst>
                <a:ext uri="{FF2B5EF4-FFF2-40B4-BE49-F238E27FC236}">
                  <a16:creationId xmlns:a16="http://schemas.microsoft.com/office/drawing/2014/main" id="{DC82A06B-DD3C-4FE2-977C-8A7899F2DA6C}"/>
                </a:ext>
              </a:extLst>
            </p:cNvPr>
            <p:cNvSpPr txBox="1">
              <a:spLocks noChangeArrowheads="1"/>
            </p:cNvSpPr>
            <p:nvPr/>
          </p:nvSpPr>
          <p:spPr bwMode="auto">
            <a:xfrm>
              <a:off x="1343" y="2496"/>
              <a:ext cx="2447"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defRPr/>
              </a:pPr>
              <a:r>
                <a:rPr lang="ja-JP" altLang="en-US" sz="681"/>
                <a:t>新聞やインターネットなどのメディアからだけでなく、「ひと」から情報を収集していくと、</a:t>
              </a:r>
            </a:p>
            <a:p>
              <a:pPr eaLnBrk="1" hangingPunct="1">
                <a:spcBef>
                  <a:spcPct val="0"/>
                </a:spcBef>
                <a:buFontTx/>
                <a:buNone/>
                <a:defRPr/>
              </a:pPr>
              <a:r>
                <a:rPr lang="ja-JP" altLang="en-US" sz="681"/>
                <a:t>対人関係やコミュニケーションの能力が知らず知らずのうちに身につきます</a:t>
              </a:r>
            </a:p>
          </p:txBody>
        </p:sp>
        <p:sp>
          <p:nvSpPr>
            <p:cNvPr id="3113" name="Text Box 36">
              <a:extLst>
                <a:ext uri="{FF2B5EF4-FFF2-40B4-BE49-F238E27FC236}">
                  <a16:creationId xmlns:a16="http://schemas.microsoft.com/office/drawing/2014/main" id="{C85431FE-7AA1-4585-93CF-043B2D888133}"/>
                </a:ext>
              </a:extLst>
            </p:cNvPr>
            <p:cNvSpPr txBox="1">
              <a:spLocks noChangeArrowheads="1"/>
            </p:cNvSpPr>
            <p:nvPr/>
          </p:nvSpPr>
          <p:spPr bwMode="auto">
            <a:xfrm>
              <a:off x="1584" y="2017"/>
              <a:ext cx="974" cy="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defRPr/>
              </a:pPr>
              <a:r>
                <a:rPr lang="ja-JP" altLang="en-US" sz="681"/>
                <a:t>さらに、収集した情報を自分流</a:t>
              </a:r>
            </a:p>
            <a:p>
              <a:pPr eaLnBrk="1" hangingPunct="1">
                <a:spcBef>
                  <a:spcPct val="0"/>
                </a:spcBef>
                <a:buFontTx/>
                <a:buNone/>
                <a:defRPr/>
              </a:pPr>
              <a:r>
                <a:rPr lang="ja-JP" altLang="en-US" sz="681"/>
                <a:t>に活用することで創造する力が</a:t>
              </a:r>
            </a:p>
            <a:p>
              <a:pPr eaLnBrk="1" hangingPunct="1">
                <a:spcBef>
                  <a:spcPct val="0"/>
                </a:spcBef>
                <a:buFontTx/>
                <a:buNone/>
                <a:defRPr/>
              </a:pPr>
              <a:r>
                <a:rPr lang="ja-JP" altLang="en-US" sz="681"/>
                <a:t>身につきます</a:t>
              </a:r>
            </a:p>
          </p:txBody>
        </p:sp>
        <p:sp>
          <p:nvSpPr>
            <p:cNvPr id="3114" name="Text Box 37">
              <a:extLst>
                <a:ext uri="{FF2B5EF4-FFF2-40B4-BE49-F238E27FC236}">
                  <a16:creationId xmlns:a16="http://schemas.microsoft.com/office/drawing/2014/main" id="{00644DF2-9A0C-49A0-89C1-1DDEE25A9F8B}"/>
                </a:ext>
              </a:extLst>
            </p:cNvPr>
            <p:cNvSpPr txBox="1">
              <a:spLocks noChangeArrowheads="1"/>
            </p:cNvSpPr>
            <p:nvPr/>
          </p:nvSpPr>
          <p:spPr bwMode="auto">
            <a:xfrm>
              <a:off x="2592" y="1968"/>
              <a:ext cx="1056"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defRPr/>
              </a:pPr>
              <a:r>
                <a:rPr lang="ja-JP" altLang="en-US" sz="681"/>
                <a:t>失敗してもくじけずチャレンジ</a:t>
              </a:r>
            </a:p>
            <a:p>
              <a:pPr eaLnBrk="1" hangingPunct="1">
                <a:spcBef>
                  <a:spcPct val="0"/>
                </a:spcBef>
                <a:buFontTx/>
                <a:buNone/>
                <a:defRPr/>
              </a:pPr>
              <a:r>
                <a:rPr lang="ja-JP" altLang="en-US" sz="681"/>
                <a:t>し続けるとタフな精神力になります</a:t>
              </a:r>
            </a:p>
          </p:txBody>
        </p:sp>
      </p:grpSp>
      <p:sp>
        <p:nvSpPr>
          <p:cNvPr id="3077" name="Text Box 83">
            <a:extLst>
              <a:ext uri="{FF2B5EF4-FFF2-40B4-BE49-F238E27FC236}">
                <a16:creationId xmlns:a16="http://schemas.microsoft.com/office/drawing/2014/main" id="{E516B83E-D1AA-402D-89D2-5219EC757828}"/>
              </a:ext>
            </a:extLst>
          </p:cNvPr>
          <p:cNvSpPr txBox="1">
            <a:spLocks noChangeArrowheads="1"/>
          </p:cNvSpPr>
          <p:nvPr/>
        </p:nvSpPr>
        <p:spPr bwMode="auto">
          <a:xfrm>
            <a:off x="496767" y="4372708"/>
            <a:ext cx="1226526" cy="223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defRPr/>
            </a:pPr>
            <a:r>
              <a:rPr lang="ja-JP" altLang="en-US" sz="852">
                <a:latin typeface="HGP創英角ｺﾞｼｯｸUB" panose="020B0900000000000000" pitchFamily="50" charset="-128"/>
                <a:ea typeface="HGP創英角ｺﾞｼｯｸUB" panose="020B0900000000000000" pitchFamily="50" charset="-128"/>
              </a:rPr>
              <a:t>何を目標にする？：</a:t>
            </a:r>
          </a:p>
        </p:txBody>
      </p:sp>
      <p:sp>
        <p:nvSpPr>
          <p:cNvPr id="3078" name="Text Box 84">
            <a:extLst>
              <a:ext uri="{FF2B5EF4-FFF2-40B4-BE49-F238E27FC236}">
                <a16:creationId xmlns:a16="http://schemas.microsoft.com/office/drawing/2014/main" id="{80A9CB40-672A-41B4-803D-A9D5AF41F4A2}"/>
              </a:ext>
            </a:extLst>
          </p:cNvPr>
          <p:cNvSpPr txBox="1">
            <a:spLocks noChangeArrowheads="1"/>
          </p:cNvSpPr>
          <p:nvPr/>
        </p:nvSpPr>
        <p:spPr bwMode="auto">
          <a:xfrm>
            <a:off x="496766" y="4736123"/>
            <a:ext cx="920262" cy="223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defRPr/>
            </a:pPr>
            <a:r>
              <a:rPr lang="ja-JP" altLang="en-US" sz="852">
                <a:latin typeface="HGP創英角ｺﾞｼｯｸUB" panose="020B0900000000000000" pitchFamily="50" charset="-128"/>
                <a:ea typeface="HGP創英角ｺﾞｼｯｸUB" panose="020B0900000000000000" pitchFamily="50" charset="-128"/>
              </a:rPr>
              <a:t>いつまでに？：</a:t>
            </a:r>
          </a:p>
        </p:txBody>
      </p:sp>
      <p:sp>
        <p:nvSpPr>
          <p:cNvPr id="3079" name="Text Box 85">
            <a:extLst>
              <a:ext uri="{FF2B5EF4-FFF2-40B4-BE49-F238E27FC236}">
                <a16:creationId xmlns:a16="http://schemas.microsoft.com/office/drawing/2014/main" id="{7929F93F-7CEA-46B3-ABFB-FF3AD5B9401A}"/>
              </a:ext>
            </a:extLst>
          </p:cNvPr>
          <p:cNvSpPr txBox="1">
            <a:spLocks noChangeArrowheads="1"/>
          </p:cNvSpPr>
          <p:nvPr/>
        </p:nvSpPr>
        <p:spPr bwMode="auto">
          <a:xfrm>
            <a:off x="496766" y="5096608"/>
            <a:ext cx="920262" cy="223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defRPr/>
            </a:pPr>
            <a:r>
              <a:rPr lang="ja-JP" altLang="en-US" sz="852">
                <a:latin typeface="HGP創英角ｺﾞｼｯｸUB" panose="020B0900000000000000" pitchFamily="50" charset="-128"/>
                <a:ea typeface="HGP創英角ｺﾞｼｯｸUB" panose="020B0900000000000000" pitchFamily="50" charset="-128"/>
              </a:rPr>
              <a:t>その理由は？：</a:t>
            </a:r>
          </a:p>
        </p:txBody>
      </p:sp>
      <p:sp>
        <p:nvSpPr>
          <p:cNvPr id="3080" name="Text Box 86">
            <a:extLst>
              <a:ext uri="{FF2B5EF4-FFF2-40B4-BE49-F238E27FC236}">
                <a16:creationId xmlns:a16="http://schemas.microsoft.com/office/drawing/2014/main" id="{7564B024-4272-478A-AF05-78E7368F2FF5}"/>
              </a:ext>
            </a:extLst>
          </p:cNvPr>
          <p:cNvSpPr txBox="1">
            <a:spLocks noChangeArrowheads="1"/>
          </p:cNvSpPr>
          <p:nvPr/>
        </p:nvSpPr>
        <p:spPr bwMode="auto">
          <a:xfrm>
            <a:off x="487974" y="5457093"/>
            <a:ext cx="1840523" cy="223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defRPr/>
            </a:pPr>
            <a:r>
              <a:rPr lang="ja-JP" altLang="en-US" sz="852" dirty="0">
                <a:latin typeface="HGP創英角ｺﾞｼｯｸUB" panose="020B0900000000000000" pitchFamily="50" charset="-128"/>
                <a:ea typeface="HGP創英角ｺﾞｼｯｸUB" panose="020B0900000000000000" pitchFamily="50" charset="-128"/>
              </a:rPr>
              <a:t>どんなハードル・課題がありそう？：</a:t>
            </a:r>
          </a:p>
        </p:txBody>
      </p:sp>
      <p:sp>
        <p:nvSpPr>
          <p:cNvPr id="3081" name="Text Box 87">
            <a:extLst>
              <a:ext uri="{FF2B5EF4-FFF2-40B4-BE49-F238E27FC236}">
                <a16:creationId xmlns:a16="http://schemas.microsoft.com/office/drawing/2014/main" id="{05075481-DBA5-492F-8FD6-EC72AE3ACD8E}"/>
              </a:ext>
            </a:extLst>
          </p:cNvPr>
          <p:cNvSpPr txBox="1">
            <a:spLocks noChangeArrowheads="1"/>
          </p:cNvSpPr>
          <p:nvPr/>
        </p:nvSpPr>
        <p:spPr bwMode="auto">
          <a:xfrm>
            <a:off x="479181" y="5823439"/>
            <a:ext cx="2778369" cy="223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defRPr/>
            </a:pPr>
            <a:r>
              <a:rPr lang="ja-JP" altLang="en-US" sz="852">
                <a:latin typeface="HGP創英角ｺﾞｼｯｸUB" panose="020B0900000000000000" pitchFamily="50" charset="-128"/>
                <a:ea typeface="HGP創英角ｺﾞｼｯｸUB" panose="020B0900000000000000" pitchFamily="50" charset="-128"/>
              </a:rPr>
              <a:t>そのハードルの乗り越え方（現時点では大体でもＯＫ！）：</a:t>
            </a:r>
          </a:p>
        </p:txBody>
      </p:sp>
      <p:sp>
        <p:nvSpPr>
          <p:cNvPr id="3082" name="Text Box 89">
            <a:extLst>
              <a:ext uri="{FF2B5EF4-FFF2-40B4-BE49-F238E27FC236}">
                <a16:creationId xmlns:a16="http://schemas.microsoft.com/office/drawing/2014/main" id="{1BE016E8-2B82-4D02-A505-60D4566CFE5D}"/>
              </a:ext>
            </a:extLst>
          </p:cNvPr>
          <p:cNvSpPr txBox="1">
            <a:spLocks noChangeArrowheads="1"/>
          </p:cNvSpPr>
          <p:nvPr/>
        </p:nvSpPr>
        <p:spPr bwMode="auto">
          <a:xfrm>
            <a:off x="496766" y="6271847"/>
            <a:ext cx="2882411" cy="223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defRPr/>
            </a:pPr>
            <a:r>
              <a:rPr lang="ja-JP" altLang="en-US" sz="852">
                <a:latin typeface="HGP創英角ｺﾞｼｯｸUB" panose="020B0900000000000000" pitchFamily="50" charset="-128"/>
                <a:ea typeface="HGP創英角ｺﾞｼｯｸUB" panose="020B0900000000000000" pitchFamily="50" charset="-128"/>
              </a:rPr>
              <a:t>そのチャレンジで自分はどんな風に成長していたい？：</a:t>
            </a:r>
          </a:p>
        </p:txBody>
      </p:sp>
      <p:sp>
        <p:nvSpPr>
          <p:cNvPr id="3083" name="テキスト ボックス 49">
            <a:extLst>
              <a:ext uri="{FF2B5EF4-FFF2-40B4-BE49-F238E27FC236}">
                <a16:creationId xmlns:a16="http://schemas.microsoft.com/office/drawing/2014/main" id="{C57CD813-0193-4B5B-9ACA-A5465DFC2B78}"/>
              </a:ext>
            </a:extLst>
          </p:cNvPr>
          <p:cNvSpPr txBox="1">
            <a:spLocks noChangeArrowheads="1"/>
          </p:cNvSpPr>
          <p:nvPr/>
        </p:nvSpPr>
        <p:spPr bwMode="auto">
          <a:xfrm>
            <a:off x="496766" y="3966796"/>
            <a:ext cx="3742592" cy="249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defRPr/>
            </a:pPr>
            <a:r>
              <a:rPr lang="ja-JP" altLang="en-US" sz="1023" dirty="0">
                <a:latin typeface="HGP創英角ｺﾞｼｯｸUB" panose="020B0900000000000000" pitchFamily="50" charset="-128"/>
                <a:ea typeface="HGP創英角ｺﾞｼｯｸUB" panose="020B0900000000000000" pitchFamily="50" charset="-128"/>
              </a:rPr>
              <a:t>大学生活での目標を考えてみよう</a:t>
            </a:r>
          </a:p>
        </p:txBody>
      </p:sp>
      <p:sp>
        <p:nvSpPr>
          <p:cNvPr id="51" name="正方形/長方形 50">
            <a:extLst>
              <a:ext uri="{FF2B5EF4-FFF2-40B4-BE49-F238E27FC236}">
                <a16:creationId xmlns:a16="http://schemas.microsoft.com/office/drawing/2014/main" id="{546E4EF1-0D45-4D68-BC76-075A954B4482}"/>
              </a:ext>
            </a:extLst>
          </p:cNvPr>
          <p:cNvSpPr/>
          <p:nvPr/>
        </p:nvSpPr>
        <p:spPr>
          <a:xfrm>
            <a:off x="655027" y="131885"/>
            <a:ext cx="5566996" cy="210379"/>
          </a:xfrm>
          <a:prstGeom prst="rect">
            <a:avLst/>
          </a:prstGeom>
        </p:spPr>
        <p:txBody>
          <a:bodyPr>
            <a:spAutoFit/>
          </a:bodyPr>
          <a:lstStyle/>
          <a:p>
            <a:pPr eaLnBrk="1" hangingPunct="1">
              <a:defRPr/>
            </a:pPr>
            <a:r>
              <a:rPr lang="ja-JP" altLang="en-US" sz="767" dirty="0"/>
              <a:t>	</a:t>
            </a:r>
          </a:p>
        </p:txBody>
      </p:sp>
      <p:sp>
        <p:nvSpPr>
          <p:cNvPr id="9229" name="テキスト ボックス 3">
            <a:extLst>
              <a:ext uri="{FF2B5EF4-FFF2-40B4-BE49-F238E27FC236}">
                <a16:creationId xmlns:a16="http://schemas.microsoft.com/office/drawing/2014/main" id="{F820C2E5-9BB9-4E2F-85E5-2C4F0EA62BC6}"/>
              </a:ext>
            </a:extLst>
          </p:cNvPr>
          <p:cNvSpPr txBox="1">
            <a:spLocks noChangeArrowheads="1"/>
          </p:cNvSpPr>
          <p:nvPr/>
        </p:nvSpPr>
        <p:spPr bwMode="auto">
          <a:xfrm>
            <a:off x="370743" y="168520"/>
            <a:ext cx="5584580" cy="262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1108" dirty="0">
                <a:latin typeface="HGP創英角ｺﾞｼｯｸUB" panose="020B0900000000000000" pitchFamily="50" charset="-128"/>
                <a:ea typeface="HGP創英角ｺﾞｼｯｸUB" panose="020B0900000000000000" pitchFamily="50" charset="-128"/>
              </a:rPr>
              <a:t>キャリアデザイン</a:t>
            </a:r>
            <a:r>
              <a:rPr lang="en-US" altLang="ja-JP" sz="1108" dirty="0">
                <a:latin typeface="HGP創英角ｺﾞｼｯｸUB" panose="020B0900000000000000" pitchFamily="50" charset="-128"/>
                <a:ea typeface="HGP創英角ｺﾞｼｯｸUB" panose="020B0900000000000000" pitchFamily="50" charset="-128"/>
              </a:rPr>
              <a:t>Ⅰ</a:t>
            </a:r>
            <a:r>
              <a:rPr lang="ja-JP" altLang="en-US" sz="1108" dirty="0">
                <a:latin typeface="HGP創英角ｺﾞｼｯｸUB" panose="020B0900000000000000" pitchFamily="50" charset="-128"/>
                <a:ea typeface="HGP創英角ｺﾞｼｯｸUB" panose="020B0900000000000000" pitchFamily="50" charset="-128"/>
              </a:rPr>
              <a:t>：第４回～自己効力感を高めよう～</a:t>
            </a:r>
          </a:p>
        </p:txBody>
      </p:sp>
      <p:cxnSp>
        <p:nvCxnSpPr>
          <p:cNvPr id="43" name="直線コネクタ 42">
            <a:extLst>
              <a:ext uri="{FF2B5EF4-FFF2-40B4-BE49-F238E27FC236}">
                <a16:creationId xmlns:a16="http://schemas.microsoft.com/office/drawing/2014/main" id="{9ED403F6-1A8C-4E93-8BC1-9443A9CA590E}"/>
              </a:ext>
            </a:extLst>
          </p:cNvPr>
          <p:cNvCxnSpPr/>
          <p:nvPr/>
        </p:nvCxnSpPr>
        <p:spPr>
          <a:xfrm>
            <a:off x="438151" y="435220"/>
            <a:ext cx="5782408" cy="0"/>
          </a:xfrm>
          <a:prstGeom prst="line">
            <a:avLst/>
          </a:prstGeom>
        </p:spPr>
        <p:style>
          <a:lnRef idx="1">
            <a:schemeClr val="dk1"/>
          </a:lnRef>
          <a:fillRef idx="0">
            <a:schemeClr val="dk1"/>
          </a:fillRef>
          <a:effectRef idx="0">
            <a:schemeClr val="dk1"/>
          </a:effectRef>
          <a:fontRef idx="minor">
            <a:schemeClr val="tx1"/>
          </a:fontRef>
        </p:style>
      </p:cxnSp>
      <p:sp>
        <p:nvSpPr>
          <p:cNvPr id="44" name="テキスト ボックス 4">
            <a:extLst>
              <a:ext uri="{FF2B5EF4-FFF2-40B4-BE49-F238E27FC236}">
                <a16:creationId xmlns:a16="http://schemas.microsoft.com/office/drawing/2014/main" id="{0CA772D8-6F4A-4E38-A91B-50D2B0858823}"/>
              </a:ext>
            </a:extLst>
          </p:cNvPr>
          <p:cNvSpPr txBox="1">
            <a:spLocks noChangeArrowheads="1"/>
          </p:cNvSpPr>
          <p:nvPr/>
        </p:nvSpPr>
        <p:spPr bwMode="auto">
          <a:xfrm>
            <a:off x="435220" y="6956182"/>
            <a:ext cx="5814646" cy="1740605"/>
          </a:xfrm>
          <a:prstGeom prst="rect">
            <a:avLst/>
          </a:prstGeom>
          <a:noFill/>
          <a:ln w="9525">
            <a:noFill/>
            <a:miter lim="800000"/>
            <a:headEnd/>
            <a:tailEnd/>
          </a:ln>
        </p:spPr>
        <p:txBody>
          <a:bodyPr>
            <a:spAutoFit/>
          </a:bodyPr>
          <a:lstStyle/>
          <a:p>
            <a:pPr>
              <a:defRPr/>
            </a:pPr>
            <a:r>
              <a:rPr lang="ja-JP" altLang="en-US" sz="969" dirty="0">
                <a:latin typeface="HGP創英角ｺﾞｼｯｸUB" pitchFamily="50" charset="-128"/>
                <a:ea typeface="HGP創英角ｺﾞｼｯｸUB" pitchFamily="50" charset="-128"/>
              </a:rPr>
              <a:t>■セルフエフィカシ－（自己効力感）</a:t>
            </a:r>
            <a:endParaRPr lang="en-US" altLang="ja-JP" sz="969" dirty="0">
              <a:latin typeface="HGP創英角ｺﾞｼｯｸUB" pitchFamily="50" charset="-128"/>
              <a:ea typeface="HGP創英角ｺﾞｼｯｸUB" pitchFamily="50" charset="-128"/>
            </a:endParaRPr>
          </a:p>
          <a:p>
            <a:pPr>
              <a:defRPr/>
            </a:pPr>
            <a:endParaRPr lang="en-US" altLang="ja-JP" sz="969" dirty="0">
              <a:latin typeface="HGP創英角ｺﾞｼｯｸUB" pitchFamily="50" charset="-128"/>
              <a:ea typeface="HGP創英角ｺﾞｼｯｸUB" pitchFamily="50" charset="-128"/>
            </a:endParaRPr>
          </a:p>
          <a:p>
            <a:pPr>
              <a:defRPr/>
            </a:pPr>
            <a:r>
              <a:rPr lang="ja-JP" altLang="ja-JP" sz="969" dirty="0">
                <a:latin typeface="HGP創英角ｺﾞｼｯｸUB" pitchFamily="50" charset="-128"/>
                <a:ea typeface="HGP創英角ｺﾞｼｯｸUB" pitchFamily="50" charset="-128"/>
              </a:rPr>
              <a:t>「何かの課題に対して</a:t>
            </a:r>
            <a:r>
              <a:rPr lang="ja-JP" altLang="ja-JP" sz="969" dirty="0">
                <a:solidFill>
                  <a:srgbClr val="FF0000"/>
                </a:solidFill>
                <a:latin typeface="HGP創英角ｺﾞｼｯｸUB" pitchFamily="50" charset="-128"/>
                <a:ea typeface="HGP創英角ｺﾞｼｯｸUB" pitchFamily="50" charset="-128"/>
              </a:rPr>
              <a:t>“自分は</a:t>
            </a:r>
            <a:r>
              <a:rPr lang="ja-JP" altLang="en-US" sz="969" dirty="0">
                <a:solidFill>
                  <a:srgbClr val="FF0000"/>
                </a:solidFill>
                <a:latin typeface="HGP創英角ｺﾞｼｯｸUB" pitchFamily="50" charset="-128"/>
                <a:ea typeface="HGP創英角ｺﾞｼｯｸUB" pitchFamily="50" charset="-128"/>
              </a:rPr>
              <a:t>でき</a:t>
            </a:r>
            <a:r>
              <a:rPr lang="ja-JP" altLang="ja-JP" sz="969" dirty="0">
                <a:solidFill>
                  <a:srgbClr val="FF0000"/>
                </a:solidFill>
                <a:latin typeface="HGP創英角ｺﾞｼｯｸUB" pitchFamily="50" charset="-128"/>
                <a:ea typeface="HGP創英角ｺﾞｼｯｸUB" pitchFamily="50" charset="-128"/>
              </a:rPr>
              <a:t>る”</a:t>
            </a:r>
            <a:r>
              <a:rPr lang="ja-JP" altLang="ja-JP" sz="969" dirty="0">
                <a:latin typeface="HGP創英角ｺﾞｼｯｸUB" pitchFamily="50" charset="-128"/>
                <a:ea typeface="HGP創英角ｺﾞｼｯｸUB" pitchFamily="50" charset="-128"/>
              </a:rPr>
              <a:t>と思える信念」</a:t>
            </a:r>
            <a:endParaRPr lang="en-US" altLang="ja-JP" sz="969" dirty="0">
              <a:latin typeface="HGP創英角ｺﾞｼｯｸUB" pitchFamily="50" charset="-128"/>
              <a:ea typeface="HGP創英角ｺﾞｼｯｸUB" pitchFamily="50" charset="-128"/>
            </a:endParaRPr>
          </a:p>
          <a:p>
            <a:pPr>
              <a:lnSpc>
                <a:spcPts val="1569"/>
              </a:lnSpc>
              <a:defRPr/>
            </a:pPr>
            <a:r>
              <a:rPr lang="en-US" altLang="ja-JP" sz="969" dirty="0">
                <a:latin typeface="HGP創英角ｺﾞｼｯｸUB" pitchFamily="50" charset="-128"/>
                <a:ea typeface="HGP創英角ｺﾞｼｯｸUB" pitchFamily="50" charset="-128"/>
              </a:rPr>
              <a:t/>
            </a:r>
            <a:br>
              <a:rPr lang="en-US" altLang="ja-JP" sz="969" dirty="0">
                <a:latin typeface="HGP創英角ｺﾞｼｯｸUB" pitchFamily="50" charset="-128"/>
                <a:ea typeface="HGP創英角ｺﾞｼｯｸUB" pitchFamily="50" charset="-128"/>
              </a:rPr>
            </a:br>
            <a:r>
              <a:rPr lang="ja-JP" altLang="en-US" sz="969" dirty="0">
                <a:latin typeface="ＭＳ Ｐ明朝" pitchFamily="18" charset="-128"/>
                <a:ea typeface="ＭＳ Ｐ明朝" pitchFamily="18" charset="-128"/>
              </a:rPr>
              <a:t>その構成要素として</a:t>
            </a:r>
            <a:r>
              <a:rPr lang="en-US" altLang="ja-JP" sz="969" dirty="0">
                <a:latin typeface="ＭＳ Ｐ明朝" pitchFamily="18" charset="-128"/>
                <a:ea typeface="ＭＳ Ｐ明朝" pitchFamily="18" charset="-128"/>
              </a:rPr>
              <a:t/>
            </a:r>
            <a:br>
              <a:rPr lang="en-US" altLang="ja-JP" sz="969" dirty="0">
                <a:latin typeface="ＭＳ Ｐ明朝" pitchFamily="18" charset="-128"/>
                <a:ea typeface="ＭＳ Ｐ明朝" pitchFamily="18" charset="-128"/>
              </a:rPr>
            </a:br>
            <a:r>
              <a:rPr lang="ja-JP" altLang="en-US" sz="969" dirty="0">
                <a:latin typeface="ＭＳ Ｐ明朝" pitchFamily="18" charset="-128"/>
                <a:ea typeface="ＭＳ Ｐ明朝" pitchFamily="18" charset="-128"/>
              </a:rPr>
              <a:t>●遂行行動の達成・</a:t>
            </a:r>
            <a:r>
              <a:rPr lang="ja-JP" altLang="ja-JP" sz="969" dirty="0">
                <a:latin typeface="ＭＳ Ｐ明朝" pitchFamily="18" charset="-128"/>
                <a:ea typeface="ＭＳ Ｐ明朝" pitchFamily="18" charset="-128"/>
              </a:rPr>
              <a:t>成功体験</a:t>
            </a:r>
            <a:endParaRPr lang="en-US" altLang="ja-JP" sz="969" dirty="0">
              <a:latin typeface="ＭＳ Ｐ明朝" pitchFamily="18" charset="-128"/>
              <a:ea typeface="ＭＳ Ｐ明朝" pitchFamily="18" charset="-128"/>
            </a:endParaRPr>
          </a:p>
          <a:p>
            <a:pPr>
              <a:lnSpc>
                <a:spcPts val="1569"/>
              </a:lnSpc>
              <a:defRPr/>
            </a:pPr>
            <a:r>
              <a:rPr lang="ja-JP" altLang="en-US" sz="969" dirty="0">
                <a:latin typeface="ＭＳ Ｐ明朝" pitchFamily="18" charset="-128"/>
                <a:ea typeface="ＭＳ Ｐ明朝" pitchFamily="18" charset="-128"/>
              </a:rPr>
              <a:t>●</a:t>
            </a:r>
            <a:r>
              <a:rPr lang="ja-JP" altLang="ja-JP" sz="969" dirty="0">
                <a:latin typeface="ＭＳ Ｐ明朝" pitchFamily="18" charset="-128"/>
                <a:ea typeface="ＭＳ Ｐ明朝" pitchFamily="18" charset="-128"/>
              </a:rPr>
              <a:t>代理体験（他者の行動や結果を見る）</a:t>
            </a:r>
            <a:endParaRPr lang="en-US" altLang="ja-JP" sz="969" dirty="0">
              <a:latin typeface="ＭＳ Ｐ明朝" pitchFamily="18" charset="-128"/>
              <a:ea typeface="ＭＳ Ｐ明朝" pitchFamily="18" charset="-128"/>
            </a:endParaRPr>
          </a:p>
          <a:p>
            <a:pPr>
              <a:lnSpc>
                <a:spcPts val="1569"/>
              </a:lnSpc>
              <a:defRPr/>
            </a:pPr>
            <a:r>
              <a:rPr lang="ja-JP" altLang="en-US" sz="969" dirty="0">
                <a:latin typeface="ＭＳ Ｐ明朝" pitchFamily="18" charset="-128"/>
                <a:ea typeface="ＭＳ Ｐ明朝" pitchFamily="18" charset="-128"/>
              </a:rPr>
              <a:t>●</a:t>
            </a:r>
            <a:r>
              <a:rPr lang="ja-JP" altLang="ja-JP" sz="969" dirty="0">
                <a:latin typeface="ＭＳ Ｐ明朝" pitchFamily="18" charset="-128"/>
                <a:ea typeface="ＭＳ Ｐ明朝" pitchFamily="18" charset="-128"/>
              </a:rPr>
              <a:t>社会的説得（励ましを受ける）</a:t>
            </a:r>
            <a:endParaRPr lang="en-US" altLang="ja-JP" sz="969" dirty="0">
              <a:latin typeface="ＭＳ Ｐ明朝" pitchFamily="18" charset="-128"/>
              <a:ea typeface="ＭＳ Ｐ明朝" pitchFamily="18" charset="-128"/>
            </a:endParaRPr>
          </a:p>
          <a:p>
            <a:pPr>
              <a:lnSpc>
                <a:spcPts val="1569"/>
              </a:lnSpc>
              <a:defRPr/>
            </a:pPr>
            <a:r>
              <a:rPr lang="ja-JP" altLang="en-US" sz="969" dirty="0">
                <a:latin typeface="ＭＳ Ｐ明朝" pitchFamily="18" charset="-128"/>
                <a:ea typeface="ＭＳ Ｐ明朝" pitchFamily="18" charset="-128"/>
              </a:rPr>
              <a:t>●</a:t>
            </a:r>
            <a:r>
              <a:rPr lang="ja-JP" altLang="ja-JP" sz="969" dirty="0">
                <a:latin typeface="ＭＳ Ｐ明朝" pitchFamily="18" charset="-128"/>
                <a:ea typeface="ＭＳ Ｐ明朝" pitchFamily="18" charset="-128"/>
              </a:rPr>
              <a:t>生理的・感情的</a:t>
            </a:r>
            <a:r>
              <a:rPr lang="ja-JP" altLang="en-US" sz="969" dirty="0">
                <a:latin typeface="ＭＳ Ｐ明朝" pitchFamily="18" charset="-128"/>
                <a:ea typeface="ＭＳ Ｐ明朝" pitchFamily="18" charset="-128"/>
              </a:rPr>
              <a:t>喚起</a:t>
            </a:r>
            <a:r>
              <a:rPr lang="ja-JP" altLang="ja-JP" sz="969" dirty="0">
                <a:latin typeface="ＭＳ Ｐ明朝" pitchFamily="18" charset="-128"/>
                <a:ea typeface="ＭＳ Ｐ明朝" pitchFamily="18" charset="-128"/>
              </a:rPr>
              <a:t>（心身の状態が良好なこと）</a:t>
            </a:r>
            <a:r>
              <a:rPr lang="ja-JP" altLang="en-US" sz="969" dirty="0">
                <a:latin typeface="ＭＳ Ｐ明朝" pitchFamily="18" charset="-128"/>
                <a:ea typeface="ＭＳ Ｐ明朝" pitchFamily="18" charset="-128"/>
              </a:rPr>
              <a:t>　</a:t>
            </a:r>
            <a:endParaRPr lang="en-US" altLang="ja-JP" sz="969" dirty="0">
              <a:latin typeface="ＭＳ Ｐ明朝" pitchFamily="18" charset="-128"/>
              <a:ea typeface="ＭＳ Ｐ明朝" pitchFamily="18"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a:extLst>
              <a:ext uri="{FF2B5EF4-FFF2-40B4-BE49-F238E27FC236}">
                <a16:creationId xmlns:a16="http://schemas.microsoft.com/office/drawing/2014/main" id="{87D0872C-5DA5-45E3-AD98-C42A28FE2C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093" y="317989"/>
            <a:ext cx="3792415" cy="2526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テキスト ボックス 5">
            <a:extLst>
              <a:ext uri="{FF2B5EF4-FFF2-40B4-BE49-F238E27FC236}">
                <a16:creationId xmlns:a16="http://schemas.microsoft.com/office/drawing/2014/main" id="{07269A08-CC8F-4E40-9E0C-72AA5487C422}"/>
              </a:ext>
            </a:extLst>
          </p:cNvPr>
          <p:cNvSpPr txBox="1"/>
          <p:nvPr/>
        </p:nvSpPr>
        <p:spPr>
          <a:xfrm>
            <a:off x="504093" y="2976197"/>
            <a:ext cx="5051181" cy="1583767"/>
          </a:xfrm>
          <a:prstGeom prst="rect">
            <a:avLst/>
          </a:prstGeom>
          <a:noFill/>
        </p:spPr>
        <p:txBody>
          <a:bodyPr>
            <a:spAutoFit/>
          </a:bodyPr>
          <a:lstStyle/>
          <a:p>
            <a:pPr>
              <a:defRPr/>
            </a:pPr>
            <a:r>
              <a:rPr lang="ja-JP" altLang="en-US" sz="969" dirty="0">
                <a:latin typeface="HGP創英角ｺﾞｼｯｸUB" pitchFamily="50" charset="-128"/>
                <a:ea typeface="HGP創英角ｺﾞｼｯｸUB" pitchFamily="50" charset="-128"/>
              </a:rPr>
              <a:t>■プロアクティブ行動が取れる人の学生時代の傾向</a:t>
            </a:r>
            <a:endParaRPr lang="en-US" altLang="ja-JP" sz="969" dirty="0">
              <a:latin typeface="HGP創英角ｺﾞｼｯｸUB" pitchFamily="50" charset="-128"/>
              <a:ea typeface="HGP創英角ｺﾞｼｯｸUB" pitchFamily="50" charset="-128"/>
            </a:endParaRPr>
          </a:p>
          <a:p>
            <a:pPr>
              <a:defRPr/>
            </a:pPr>
            <a:endParaRPr lang="en-US" altLang="ja-JP" sz="969" dirty="0">
              <a:latin typeface="HGP創英角ｺﾞｼｯｸUB" pitchFamily="50" charset="-128"/>
              <a:ea typeface="HGP創英角ｺﾞｼｯｸUB" pitchFamily="50" charset="-128"/>
            </a:endParaRPr>
          </a:p>
          <a:p>
            <a:pPr>
              <a:defRPr/>
            </a:pPr>
            <a:r>
              <a:rPr lang="ja-JP" altLang="en-US" sz="969" dirty="0">
                <a:latin typeface="HGP創英角ｺﾞｼｯｸUB" pitchFamily="50" charset="-128"/>
                <a:ea typeface="HGP創英角ｺﾞｼｯｸUB" pitchFamily="50" charset="-128"/>
              </a:rPr>
              <a:t>○大学のアクティブラーニング授業を「ジブンゴト」だと</a:t>
            </a:r>
            <a:r>
              <a:rPr lang="en-US" altLang="ja-JP" sz="969" dirty="0">
                <a:latin typeface="HGP創英角ｺﾞｼｯｸUB" pitchFamily="50" charset="-128"/>
                <a:ea typeface="HGP創英角ｺﾞｼｯｸUB" pitchFamily="50" charset="-128"/>
              </a:rPr>
              <a:t/>
            </a:r>
            <a:br>
              <a:rPr lang="en-US" altLang="ja-JP" sz="969" dirty="0">
                <a:latin typeface="HGP創英角ｺﾞｼｯｸUB" pitchFamily="50" charset="-128"/>
                <a:ea typeface="HGP創英角ｺﾞｼｯｸUB" pitchFamily="50" charset="-128"/>
              </a:rPr>
            </a:br>
            <a:r>
              <a:rPr lang="ja-JP" altLang="en-US" sz="969" dirty="0">
                <a:latin typeface="HGP創英角ｺﾞｼｯｸUB" pitchFamily="50" charset="-128"/>
                <a:ea typeface="HGP創英角ｺﾞｼｯｸUB" pitchFamily="50" charset="-128"/>
              </a:rPr>
              <a:t>　 思って取り組んだ</a:t>
            </a:r>
            <a:endParaRPr lang="en-US" altLang="ja-JP" sz="969" dirty="0">
              <a:latin typeface="HGP創英角ｺﾞｼｯｸUB" pitchFamily="50" charset="-128"/>
              <a:ea typeface="HGP創英角ｺﾞｼｯｸUB" pitchFamily="50" charset="-128"/>
            </a:endParaRPr>
          </a:p>
          <a:p>
            <a:pPr>
              <a:defRPr/>
            </a:pPr>
            <a:endParaRPr lang="en-US" altLang="ja-JP" sz="969" dirty="0">
              <a:latin typeface="HGP創英角ｺﾞｼｯｸUB" pitchFamily="50" charset="-128"/>
              <a:ea typeface="HGP創英角ｺﾞｼｯｸUB" pitchFamily="50" charset="-128"/>
            </a:endParaRPr>
          </a:p>
          <a:p>
            <a:pPr>
              <a:defRPr/>
            </a:pPr>
            <a:r>
              <a:rPr lang="ja-JP" altLang="en-US" sz="969" dirty="0">
                <a:latin typeface="HGP創英角ｺﾞｼｯｸUB" pitchFamily="50" charset="-128"/>
                <a:ea typeface="HGP創英角ｺﾞｼｯｸUB" pitchFamily="50" charset="-128"/>
              </a:rPr>
              <a:t>○</a:t>
            </a:r>
            <a:endParaRPr lang="en-US" altLang="ja-JP" sz="969" dirty="0">
              <a:latin typeface="HGP創英角ｺﾞｼｯｸUB" pitchFamily="50" charset="-128"/>
              <a:ea typeface="HGP創英角ｺﾞｼｯｸUB" pitchFamily="50" charset="-128"/>
            </a:endParaRPr>
          </a:p>
          <a:p>
            <a:pPr>
              <a:defRPr/>
            </a:pPr>
            <a:endParaRPr lang="en-US" altLang="ja-JP" sz="969" dirty="0">
              <a:latin typeface="HGP創英角ｺﾞｼｯｸUB" pitchFamily="50" charset="-128"/>
              <a:ea typeface="HGP創英角ｺﾞｼｯｸUB" pitchFamily="50" charset="-128"/>
            </a:endParaRPr>
          </a:p>
          <a:p>
            <a:pPr>
              <a:defRPr/>
            </a:pPr>
            <a:endParaRPr lang="en-US" altLang="ja-JP" sz="969" dirty="0">
              <a:latin typeface="HGP創英角ｺﾞｼｯｸUB" pitchFamily="50" charset="-128"/>
              <a:ea typeface="HGP創英角ｺﾞｼｯｸUB" pitchFamily="50" charset="-128"/>
            </a:endParaRPr>
          </a:p>
          <a:p>
            <a:pPr>
              <a:defRPr/>
            </a:pPr>
            <a:r>
              <a:rPr lang="ja-JP" altLang="en-US" sz="969" dirty="0">
                <a:latin typeface="HGP創英角ｺﾞｼｯｸUB" pitchFamily="50" charset="-128"/>
                <a:ea typeface="HGP創英角ｺﾞｼｯｸUB" pitchFamily="50" charset="-128"/>
              </a:rPr>
              <a:t>○</a:t>
            </a:r>
            <a:endParaRPr lang="en-US" altLang="ja-JP" sz="969" dirty="0">
              <a:latin typeface="HGP創英角ｺﾞｼｯｸUB" pitchFamily="50" charset="-128"/>
              <a:ea typeface="HGP創英角ｺﾞｼｯｸUB" pitchFamily="50" charset="-128"/>
            </a:endParaRPr>
          </a:p>
          <a:p>
            <a:pPr>
              <a:defRPr/>
            </a:pPr>
            <a:endParaRPr lang="ja-JP" altLang="en-US" sz="969" dirty="0">
              <a:latin typeface="HGP創英角ｺﾞｼｯｸUB" pitchFamily="50" charset="-128"/>
              <a:ea typeface="HGP創英角ｺﾞｼｯｸUB" pitchFamily="50" charset="-128"/>
            </a:endParaRPr>
          </a:p>
        </p:txBody>
      </p:sp>
      <p:sp>
        <p:nvSpPr>
          <p:cNvPr id="8" name="テキスト ボックス 7">
            <a:extLst>
              <a:ext uri="{FF2B5EF4-FFF2-40B4-BE49-F238E27FC236}">
                <a16:creationId xmlns:a16="http://schemas.microsoft.com/office/drawing/2014/main" id="{D71F9B24-FF01-4742-A2F5-F857E1975CC4}"/>
              </a:ext>
            </a:extLst>
          </p:cNvPr>
          <p:cNvSpPr txBox="1"/>
          <p:nvPr/>
        </p:nvSpPr>
        <p:spPr>
          <a:xfrm>
            <a:off x="370743" y="4637943"/>
            <a:ext cx="6049108" cy="3998274"/>
          </a:xfrm>
          <a:prstGeom prst="rect">
            <a:avLst/>
          </a:prstGeom>
          <a:noFill/>
        </p:spPr>
        <p:txBody>
          <a:bodyPr>
            <a:spAutoFit/>
          </a:bodyPr>
          <a:lstStyle/>
          <a:p>
            <a:pPr>
              <a:defRPr/>
            </a:pPr>
            <a:r>
              <a:rPr lang="ja-JP" altLang="en-US" sz="1015" dirty="0">
                <a:latin typeface="HGP創英角ｺﾞｼｯｸUB" pitchFamily="50" charset="-128"/>
                <a:ea typeface="HGP創英角ｺﾞｼｯｸUB" pitchFamily="50" charset="-128"/>
              </a:rPr>
              <a:t>皆さんへの提案</a:t>
            </a:r>
            <a:endParaRPr lang="en-US" altLang="ja-JP" sz="1015" dirty="0">
              <a:latin typeface="HGP創英角ｺﾞｼｯｸUB" pitchFamily="50" charset="-128"/>
              <a:ea typeface="HGP創英角ｺﾞｼｯｸUB" pitchFamily="50" charset="-128"/>
            </a:endParaRPr>
          </a:p>
          <a:p>
            <a:pPr>
              <a:defRPr/>
            </a:pPr>
            <a:endParaRPr lang="en-US" altLang="ja-JP" sz="1015" dirty="0">
              <a:solidFill>
                <a:srgbClr val="FF0000"/>
              </a:solidFill>
              <a:latin typeface="HGP創英角ｺﾞｼｯｸUB" pitchFamily="50" charset="-128"/>
              <a:ea typeface="HGP創英角ｺﾞｼｯｸUB" pitchFamily="50" charset="-128"/>
            </a:endParaRPr>
          </a:p>
          <a:p>
            <a:pPr>
              <a:defRPr/>
            </a:pPr>
            <a:r>
              <a:rPr lang="ja-JP" altLang="en-US" sz="1015" dirty="0">
                <a:solidFill>
                  <a:srgbClr val="FF0000"/>
                </a:solidFill>
                <a:latin typeface="HGP創英角ｺﾞｼｯｸUB" pitchFamily="50" charset="-128"/>
                <a:ea typeface="HGP創英角ｺﾞｼｯｸUB" pitchFamily="50" charset="-128"/>
              </a:rPr>
              <a:t>■</a:t>
            </a:r>
            <a:r>
              <a:rPr lang="en-US" altLang="ja-JP" sz="1015" dirty="0">
                <a:solidFill>
                  <a:srgbClr val="FF0000"/>
                </a:solidFill>
                <a:latin typeface="HGP創英角ｺﾞｼｯｸUB" pitchFamily="50" charset="-128"/>
                <a:ea typeface="HGP創英角ｺﾞｼｯｸUB" pitchFamily="50" charset="-128"/>
              </a:rPr>
              <a:t>Over Achievement(</a:t>
            </a:r>
            <a:r>
              <a:rPr lang="ja-JP" altLang="ja-JP" sz="1015" dirty="0">
                <a:solidFill>
                  <a:srgbClr val="FF0000"/>
                </a:solidFill>
                <a:latin typeface="HGP創英角ｺﾞｼｯｸUB" pitchFamily="50" charset="-128"/>
                <a:ea typeface="HGP創英角ｺﾞｼｯｸUB" pitchFamily="50" charset="-128"/>
              </a:rPr>
              <a:t>オーバーアチーブメント</a:t>
            </a:r>
            <a:r>
              <a:rPr lang="en-US" altLang="ja-JP" sz="1015" dirty="0">
                <a:solidFill>
                  <a:srgbClr val="FF0000"/>
                </a:solidFill>
                <a:latin typeface="HGP創英角ｺﾞｼｯｸUB" pitchFamily="50" charset="-128"/>
                <a:ea typeface="HGP創英角ｺﾞｼｯｸUB" pitchFamily="50" charset="-128"/>
              </a:rPr>
              <a:t>)</a:t>
            </a:r>
            <a:r>
              <a:rPr lang="ja-JP" altLang="en-US" sz="1015" dirty="0">
                <a:solidFill>
                  <a:srgbClr val="FF0000"/>
                </a:solidFill>
                <a:latin typeface="HGP創英角ｺﾞｼｯｸUB" pitchFamily="50" charset="-128"/>
                <a:ea typeface="HGP創英角ｺﾞｼｯｸUB" pitchFamily="50" charset="-128"/>
              </a:rPr>
              <a:t>行動</a:t>
            </a:r>
            <a:endParaRPr lang="ja-JP" altLang="ja-JP" sz="1015" dirty="0">
              <a:solidFill>
                <a:srgbClr val="FF0000"/>
              </a:solidFill>
              <a:latin typeface="HGP創英角ｺﾞｼｯｸUB" pitchFamily="50" charset="-128"/>
              <a:ea typeface="HGP創英角ｺﾞｼｯｸUB" pitchFamily="50" charset="-128"/>
            </a:endParaRPr>
          </a:p>
          <a:p>
            <a:pPr>
              <a:defRPr/>
            </a:pPr>
            <a:r>
              <a:rPr lang="ja-JP" altLang="en-US" sz="1015" dirty="0">
                <a:latin typeface="HGP創英角ｺﾞｼｯｸUB" pitchFamily="50" charset="-128"/>
                <a:ea typeface="HGP創英角ｺﾞｼｯｸUB" pitchFamily="50" charset="-128"/>
              </a:rPr>
              <a:t>→</a:t>
            </a:r>
            <a:r>
              <a:rPr lang="ja-JP" altLang="ja-JP" sz="1015" dirty="0">
                <a:latin typeface="HGP創英角ｺﾞｼｯｸUB" pitchFamily="50" charset="-128"/>
                <a:ea typeface="HGP創英角ｺﾞｼｯｸUB" pitchFamily="50" charset="-128"/>
              </a:rPr>
              <a:t>周囲の期待・設定</a:t>
            </a:r>
            <a:r>
              <a:rPr lang="ja-JP" altLang="en-US" sz="1015" dirty="0">
                <a:latin typeface="HGP創英角ｺﾞｼｯｸUB" pitchFamily="50" charset="-128"/>
                <a:ea typeface="HGP創英角ｺﾞｼｯｸUB" pitchFamily="50" charset="-128"/>
              </a:rPr>
              <a:t>した</a:t>
            </a:r>
            <a:r>
              <a:rPr lang="ja-JP" altLang="ja-JP" sz="1015" dirty="0">
                <a:latin typeface="HGP創英角ｺﾞｼｯｸUB" pitchFamily="50" charset="-128"/>
                <a:ea typeface="HGP創英角ｺﾞｼｯｸUB" pitchFamily="50" charset="-128"/>
              </a:rPr>
              <a:t>目標・成果基準（</a:t>
            </a:r>
            <a:r>
              <a:rPr lang="en-US" altLang="ja-JP" sz="1015" dirty="0">
                <a:latin typeface="HGP創英角ｺﾞｼｯｸUB" pitchFamily="50" charset="-128"/>
                <a:ea typeface="HGP創英角ｺﾞｼｯｸUB" pitchFamily="50" charset="-128"/>
              </a:rPr>
              <a:t>Achievement</a:t>
            </a:r>
            <a:r>
              <a:rPr lang="ja-JP" altLang="ja-JP" sz="1015" dirty="0">
                <a:latin typeface="HGP創英角ｺﾞｼｯｸUB" pitchFamily="50" charset="-128"/>
                <a:ea typeface="HGP創英角ｺﾞｼｯｸUB" pitchFamily="50" charset="-128"/>
              </a:rPr>
              <a:t>）を超える</a:t>
            </a:r>
            <a:r>
              <a:rPr lang="en-US" altLang="ja-JP" sz="1015" dirty="0">
                <a:latin typeface="HGP創英角ｺﾞｼｯｸUB" pitchFamily="50" charset="-128"/>
                <a:ea typeface="HGP創英角ｺﾞｼｯｸUB" pitchFamily="50" charset="-128"/>
              </a:rPr>
              <a:t>(Over)</a:t>
            </a:r>
            <a:r>
              <a:rPr lang="ja-JP" altLang="ja-JP" sz="1015" dirty="0">
                <a:latin typeface="HGP創英角ｺﾞｼｯｸUB" pitchFamily="50" charset="-128"/>
                <a:ea typeface="HGP創英角ｺﾞｼｯｸUB" pitchFamily="50" charset="-128"/>
              </a:rPr>
              <a:t>行動</a:t>
            </a:r>
            <a:r>
              <a:rPr lang="ja-JP" altLang="en-US" sz="1015" dirty="0">
                <a:latin typeface="HGP創英角ｺﾞｼｯｸUB" pitchFamily="50" charset="-128"/>
                <a:ea typeface="HGP創英角ｺﾞｼｯｸUB" pitchFamily="50" charset="-128"/>
              </a:rPr>
              <a:t>・行為</a:t>
            </a:r>
            <a:endParaRPr lang="en-US" altLang="ja-JP" sz="1015" dirty="0">
              <a:latin typeface="HGP創英角ｺﾞｼｯｸUB" pitchFamily="50" charset="-128"/>
              <a:ea typeface="HGP創英角ｺﾞｼｯｸUB" pitchFamily="50" charset="-128"/>
            </a:endParaRPr>
          </a:p>
          <a:p>
            <a:pPr>
              <a:defRPr/>
            </a:pPr>
            <a:r>
              <a:rPr lang="ja-JP" altLang="en-US" sz="969" dirty="0">
                <a:latin typeface="AR P丸ゴシック体M" pitchFamily="50" charset="-128"/>
                <a:ea typeface="AR P丸ゴシック体M" pitchFamily="50" charset="-128"/>
              </a:rPr>
              <a:t>例：</a:t>
            </a:r>
            <a:endParaRPr lang="en-US" altLang="ja-JP" sz="969" dirty="0">
              <a:latin typeface="AR P丸ゴシック体M" pitchFamily="50" charset="-128"/>
              <a:ea typeface="AR P丸ゴシック体M" pitchFamily="50" charset="-128"/>
            </a:endParaRPr>
          </a:p>
          <a:p>
            <a:pPr>
              <a:defRPr/>
            </a:pPr>
            <a:r>
              <a:rPr lang="ja-JP" altLang="en-US" sz="969" dirty="0">
                <a:latin typeface="AR P丸ゴシック体M" pitchFamily="50" charset="-128"/>
                <a:ea typeface="AR P丸ゴシック体M" pitchFamily="50" charset="-128"/>
              </a:rPr>
              <a:t>→</a:t>
            </a:r>
            <a:r>
              <a:rPr lang="ja-JP" altLang="ja-JP" sz="969" dirty="0">
                <a:latin typeface="AR P丸ゴシック体M" pitchFamily="50" charset="-128"/>
                <a:ea typeface="AR P丸ゴシック体M" pitchFamily="50" charset="-128"/>
              </a:rPr>
              <a:t>仕事（及びしなければならない事）を余分にすること</a:t>
            </a:r>
            <a:r>
              <a:rPr lang="en-US" altLang="ja-JP" sz="969" dirty="0">
                <a:latin typeface="AR P丸ゴシック体M" pitchFamily="50" charset="-128"/>
                <a:ea typeface="AR P丸ゴシック体M" pitchFamily="50" charset="-128"/>
              </a:rPr>
              <a:t> </a:t>
            </a:r>
          </a:p>
          <a:p>
            <a:pPr>
              <a:defRPr/>
            </a:pPr>
            <a:r>
              <a:rPr lang="ja-JP" altLang="en-US" sz="969" dirty="0">
                <a:latin typeface="AR P丸ゴシック体M" pitchFamily="50" charset="-128"/>
                <a:ea typeface="AR P丸ゴシック体M" pitchFamily="50" charset="-128"/>
              </a:rPr>
              <a:t>→</a:t>
            </a:r>
            <a:r>
              <a:rPr lang="ja-JP" altLang="ja-JP" sz="969" dirty="0">
                <a:latin typeface="AR P丸ゴシック体M" pitchFamily="50" charset="-128"/>
                <a:ea typeface="AR P丸ゴシック体M" pitchFamily="50" charset="-128"/>
              </a:rPr>
              <a:t>指示される前に行うこと　</a:t>
            </a:r>
            <a:endParaRPr lang="en-US" altLang="ja-JP" sz="969" dirty="0">
              <a:latin typeface="AR P丸ゴシック体M" pitchFamily="50" charset="-128"/>
              <a:ea typeface="AR P丸ゴシック体M" pitchFamily="50" charset="-128"/>
            </a:endParaRPr>
          </a:p>
          <a:p>
            <a:pPr>
              <a:defRPr/>
            </a:pPr>
            <a:r>
              <a:rPr lang="ja-JP" altLang="en-US" sz="969" dirty="0">
                <a:latin typeface="AR P丸ゴシック体M" pitchFamily="50" charset="-128"/>
                <a:ea typeface="AR P丸ゴシック体M" pitchFamily="50" charset="-128"/>
              </a:rPr>
              <a:t>→</a:t>
            </a:r>
            <a:r>
              <a:rPr lang="ja-JP" altLang="ja-JP" sz="969" dirty="0">
                <a:latin typeface="AR P丸ゴシック体M" pitchFamily="50" charset="-128"/>
                <a:ea typeface="AR P丸ゴシック体M" pitchFamily="50" charset="-128"/>
              </a:rPr>
              <a:t>期日より早く行うこと </a:t>
            </a:r>
            <a:endParaRPr lang="en-US" altLang="ja-JP" sz="969" dirty="0">
              <a:latin typeface="AR P丸ゴシック体M" pitchFamily="50" charset="-128"/>
              <a:ea typeface="AR P丸ゴシック体M" pitchFamily="50" charset="-128"/>
            </a:endParaRPr>
          </a:p>
          <a:p>
            <a:pPr>
              <a:defRPr/>
            </a:pPr>
            <a:r>
              <a:rPr lang="ja-JP" altLang="en-US" sz="969" dirty="0">
                <a:latin typeface="AR P丸ゴシック体M" pitchFamily="50" charset="-128"/>
                <a:ea typeface="AR P丸ゴシック体M" pitchFamily="50" charset="-128"/>
              </a:rPr>
              <a:t>→</a:t>
            </a:r>
            <a:r>
              <a:rPr lang="ja-JP" altLang="ja-JP" sz="969" dirty="0">
                <a:latin typeface="AR P丸ゴシック体M" pitchFamily="50" charset="-128"/>
                <a:ea typeface="AR P丸ゴシック体M" pitchFamily="50" charset="-128"/>
              </a:rPr>
              <a:t>面倒くさいことに主体的に取り組む行為</a:t>
            </a:r>
            <a:endParaRPr lang="en-US" altLang="ja-JP" sz="969" dirty="0">
              <a:latin typeface="AR P丸ゴシック体M" pitchFamily="50" charset="-128"/>
              <a:ea typeface="AR P丸ゴシック体M" pitchFamily="50" charset="-128"/>
            </a:endParaRPr>
          </a:p>
          <a:p>
            <a:pPr>
              <a:defRPr/>
            </a:pPr>
            <a:endParaRPr lang="en-US" altLang="ja-JP" sz="969" dirty="0">
              <a:latin typeface="ＭＳ Ｐ明朝" pitchFamily="18" charset="-128"/>
              <a:ea typeface="ＭＳ Ｐ明朝" pitchFamily="18" charset="-128"/>
            </a:endParaRPr>
          </a:p>
          <a:p>
            <a:pPr>
              <a:defRPr/>
            </a:pPr>
            <a:r>
              <a:rPr lang="ja-JP" altLang="en-US" sz="969" dirty="0">
                <a:solidFill>
                  <a:srgbClr val="FF0000"/>
                </a:solidFill>
                <a:latin typeface="HGP創英角ｺﾞｼｯｸUB" pitchFamily="50" charset="-128"/>
                <a:ea typeface="HGP創英角ｺﾞｼｯｸUB" pitchFamily="50" charset="-128"/>
              </a:rPr>
              <a:t>■個人版</a:t>
            </a:r>
            <a:r>
              <a:rPr lang="en-US" altLang="ja-JP" sz="969" dirty="0">
                <a:solidFill>
                  <a:srgbClr val="FF0000"/>
                </a:solidFill>
                <a:latin typeface="HGP創英角ｺﾞｼｯｸUB" pitchFamily="50" charset="-128"/>
                <a:ea typeface="HGP創英角ｺﾞｼｯｸUB" pitchFamily="50" charset="-128"/>
              </a:rPr>
              <a:t>Over Extension(</a:t>
            </a:r>
            <a:r>
              <a:rPr lang="ja-JP" altLang="ja-JP" sz="969" dirty="0">
                <a:solidFill>
                  <a:srgbClr val="FF0000"/>
                </a:solidFill>
                <a:latin typeface="HGP創英角ｺﾞｼｯｸUB" pitchFamily="50" charset="-128"/>
                <a:ea typeface="HGP創英角ｺﾞｼｯｸUB" pitchFamily="50" charset="-128"/>
              </a:rPr>
              <a:t>オーバー</a:t>
            </a:r>
            <a:r>
              <a:rPr lang="ja-JP" altLang="en-US" sz="969" dirty="0">
                <a:solidFill>
                  <a:srgbClr val="FF0000"/>
                </a:solidFill>
                <a:latin typeface="HGP創英角ｺﾞｼｯｸUB" pitchFamily="50" charset="-128"/>
                <a:ea typeface="HGP創英角ｺﾞｼｯｸUB" pitchFamily="50" charset="-128"/>
              </a:rPr>
              <a:t>エクステンション</a:t>
            </a:r>
            <a:r>
              <a:rPr lang="en-US" altLang="ja-JP" sz="969" dirty="0">
                <a:solidFill>
                  <a:srgbClr val="FF0000"/>
                </a:solidFill>
                <a:latin typeface="HGP創英角ｺﾞｼｯｸUB" pitchFamily="50" charset="-128"/>
                <a:ea typeface="HGP創英角ｺﾞｼｯｸUB" pitchFamily="50" charset="-128"/>
              </a:rPr>
              <a:t>)</a:t>
            </a:r>
            <a:r>
              <a:rPr lang="ja-JP" altLang="ja-JP" sz="969" dirty="0">
                <a:solidFill>
                  <a:srgbClr val="FF0000"/>
                </a:solidFill>
                <a:latin typeface="HGP創英角ｺﾞｼｯｸUB" pitchFamily="50" charset="-128"/>
                <a:ea typeface="HGP創英角ｺﾞｼｯｸUB" pitchFamily="50" charset="-128"/>
              </a:rPr>
              <a:t>行動</a:t>
            </a:r>
          </a:p>
          <a:p>
            <a:pPr>
              <a:defRPr/>
            </a:pPr>
            <a:r>
              <a:rPr lang="ja-JP" altLang="en-US" sz="969" dirty="0">
                <a:latin typeface="HGP創英角ｺﾞｼｯｸUB" pitchFamily="50" charset="-128"/>
                <a:ea typeface="HGP創英角ｺﾞｼｯｸUB" pitchFamily="50" charset="-128"/>
              </a:rPr>
              <a:t>→今の自分からは分不相応に背伸びして行う行動・行為</a:t>
            </a:r>
            <a:endParaRPr lang="en-US" altLang="ja-JP" sz="969" dirty="0">
              <a:latin typeface="HGP創英角ｺﾞｼｯｸUB" pitchFamily="50" charset="-128"/>
              <a:ea typeface="HGP創英角ｺﾞｼｯｸUB" pitchFamily="50" charset="-128"/>
            </a:endParaRPr>
          </a:p>
          <a:p>
            <a:pPr>
              <a:defRPr/>
            </a:pPr>
            <a:r>
              <a:rPr lang="ja-JP" altLang="en-US" sz="969" dirty="0">
                <a:latin typeface="AR P丸ゴシック体M" pitchFamily="50" charset="-128"/>
                <a:ea typeface="AR P丸ゴシック体M" pitchFamily="50" charset="-128"/>
              </a:rPr>
              <a:t>例：</a:t>
            </a:r>
            <a:endParaRPr lang="en-US" altLang="ja-JP" sz="969" dirty="0">
              <a:latin typeface="AR P丸ゴシック体M" pitchFamily="50" charset="-128"/>
              <a:ea typeface="AR P丸ゴシック体M" pitchFamily="50" charset="-128"/>
            </a:endParaRPr>
          </a:p>
          <a:p>
            <a:pPr>
              <a:defRPr/>
            </a:pPr>
            <a:r>
              <a:rPr lang="ja-JP" altLang="ja-JP" sz="969" dirty="0">
                <a:latin typeface="AR P丸ゴシック体M" pitchFamily="50" charset="-128"/>
                <a:ea typeface="AR P丸ゴシック体M" pitchFamily="50" charset="-128"/>
              </a:rPr>
              <a:t>→ 今までにやったこと</a:t>
            </a:r>
            <a:r>
              <a:rPr lang="ja-JP" altLang="en-US" sz="969" dirty="0">
                <a:latin typeface="AR P丸ゴシック体M" pitchFamily="50" charset="-128"/>
                <a:ea typeface="AR P丸ゴシック体M" pitchFamily="50" charset="-128"/>
              </a:rPr>
              <a:t>のないこと</a:t>
            </a:r>
            <a:r>
              <a:rPr lang="ja-JP" altLang="ja-JP" sz="969" dirty="0">
                <a:latin typeface="AR P丸ゴシック体M" pitchFamily="50" charset="-128"/>
                <a:ea typeface="AR P丸ゴシック体M" pitchFamily="50" charset="-128"/>
              </a:rPr>
              <a:t>に取り組むこと　</a:t>
            </a:r>
            <a:r>
              <a:rPr lang="en-US" altLang="ja-JP" sz="969" dirty="0">
                <a:latin typeface="AR P丸ゴシック体M" pitchFamily="50" charset="-128"/>
                <a:ea typeface="AR P丸ゴシック体M" pitchFamily="50" charset="-128"/>
              </a:rPr>
              <a:t/>
            </a:r>
            <a:br>
              <a:rPr lang="en-US" altLang="ja-JP" sz="969" dirty="0">
                <a:latin typeface="AR P丸ゴシック体M" pitchFamily="50" charset="-128"/>
                <a:ea typeface="AR P丸ゴシック体M" pitchFamily="50" charset="-128"/>
              </a:rPr>
            </a:br>
            <a:r>
              <a:rPr lang="ja-JP" altLang="ja-JP" sz="969" dirty="0">
                <a:latin typeface="AR P丸ゴシック体M" pitchFamily="50" charset="-128"/>
                <a:ea typeface="AR P丸ゴシック体M" pitchFamily="50" charset="-128"/>
              </a:rPr>
              <a:t>例：集団の中での高いパフォーマンス（他者と比較してのリーダーシップの発揮</a:t>
            </a:r>
            <a:r>
              <a:rPr lang="ja-JP" altLang="en-US" sz="969" dirty="0">
                <a:latin typeface="AR P丸ゴシック体M" pitchFamily="50" charset="-128"/>
                <a:ea typeface="AR P丸ゴシック体M" pitchFamily="50" charset="-128"/>
              </a:rPr>
              <a:t>等</a:t>
            </a:r>
            <a:r>
              <a:rPr lang="ja-JP" altLang="ja-JP" sz="969" dirty="0">
                <a:latin typeface="AR P丸ゴシック体M" pitchFamily="50" charset="-128"/>
                <a:ea typeface="AR P丸ゴシック体M" pitchFamily="50" charset="-128"/>
              </a:rPr>
              <a:t>）</a:t>
            </a:r>
            <a:endParaRPr lang="en-US" altLang="ja-JP" sz="969" dirty="0">
              <a:latin typeface="AR P丸ゴシック体M" pitchFamily="50" charset="-128"/>
              <a:ea typeface="AR P丸ゴシック体M" pitchFamily="50" charset="-128"/>
            </a:endParaRPr>
          </a:p>
          <a:p>
            <a:pPr>
              <a:defRPr/>
            </a:pPr>
            <a:r>
              <a:rPr lang="ja-JP" altLang="ja-JP" sz="969" dirty="0">
                <a:latin typeface="AR P丸ゴシック体M" pitchFamily="50" charset="-128"/>
                <a:ea typeface="AR P丸ゴシック体M" pitchFamily="50" charset="-128"/>
              </a:rPr>
              <a:t>→開始時には自分の能力を超えた事柄に取り組むこと</a:t>
            </a:r>
            <a:endParaRPr lang="en-US" altLang="ja-JP" sz="969" dirty="0">
              <a:latin typeface="AR P丸ゴシック体M" pitchFamily="50" charset="-128"/>
              <a:ea typeface="AR P丸ゴシック体M" pitchFamily="50" charset="-128"/>
            </a:endParaRPr>
          </a:p>
          <a:p>
            <a:pPr>
              <a:defRPr/>
            </a:pPr>
            <a:r>
              <a:rPr lang="ja-JP" altLang="ja-JP" sz="969" dirty="0">
                <a:latin typeface="AR P丸ゴシック体M" pitchFamily="50" charset="-128"/>
                <a:ea typeface="AR P丸ゴシック体M" pitchFamily="50" charset="-128"/>
              </a:rPr>
              <a:t>→将来のために行う</a:t>
            </a:r>
            <a:r>
              <a:rPr lang="ja-JP" altLang="en-US" sz="969" dirty="0">
                <a:latin typeface="AR P丸ゴシック体M" pitchFamily="50" charset="-128"/>
                <a:ea typeface="AR P丸ゴシック体M" pitchFamily="50" charset="-128"/>
              </a:rPr>
              <a:t>こと</a:t>
            </a:r>
            <a:endParaRPr lang="en-US" altLang="ja-JP" sz="969" dirty="0">
              <a:latin typeface="AR P丸ゴシック体M" pitchFamily="50" charset="-128"/>
              <a:ea typeface="AR P丸ゴシック体M" pitchFamily="50" charset="-128"/>
            </a:endParaRPr>
          </a:p>
          <a:p>
            <a:pPr>
              <a:defRPr/>
            </a:pPr>
            <a:r>
              <a:rPr lang="ja-JP" altLang="ja-JP" sz="969" dirty="0">
                <a:latin typeface="AR P丸ゴシック体M" pitchFamily="50" charset="-128"/>
                <a:ea typeface="AR P丸ゴシック体M" pitchFamily="50" charset="-128"/>
              </a:rPr>
              <a:t>→先々のことを考えて、あえて行う</a:t>
            </a:r>
            <a:r>
              <a:rPr lang="ja-JP" altLang="en-US" sz="969" dirty="0">
                <a:latin typeface="AR P丸ゴシック体M" pitchFamily="50" charset="-128"/>
                <a:ea typeface="AR P丸ゴシック体M" pitchFamily="50" charset="-128"/>
              </a:rPr>
              <a:t>こと</a:t>
            </a:r>
            <a:endParaRPr lang="en-US" altLang="ja-JP" sz="969" dirty="0">
              <a:latin typeface="AR P丸ゴシック体M" pitchFamily="50" charset="-128"/>
              <a:ea typeface="AR P丸ゴシック体M" pitchFamily="50" charset="-128"/>
            </a:endParaRPr>
          </a:p>
          <a:p>
            <a:pPr>
              <a:defRPr/>
            </a:pPr>
            <a:endParaRPr lang="en-US" altLang="ja-JP" sz="969" dirty="0">
              <a:latin typeface="AR P丸ゴシック体M" pitchFamily="50" charset="-128"/>
              <a:ea typeface="AR P丸ゴシック体M" pitchFamily="50" charset="-128"/>
            </a:endParaRPr>
          </a:p>
          <a:p>
            <a:pPr>
              <a:defRPr/>
            </a:pPr>
            <a:r>
              <a:rPr lang="en-US" altLang="ja-JP" sz="969" dirty="0">
                <a:latin typeface="ＭＳ Ｐ明朝" pitchFamily="18" charset="-128"/>
                <a:ea typeface="ＭＳ Ｐ明朝" pitchFamily="18" charset="-128"/>
              </a:rPr>
              <a:t>※</a:t>
            </a:r>
            <a:r>
              <a:rPr lang="ja-JP" altLang="ja-JP" sz="969" dirty="0">
                <a:latin typeface="ＭＳ Ｐ明朝" pitchFamily="18" charset="-128"/>
                <a:ea typeface="ＭＳ Ｐ明朝" pitchFamily="18" charset="-128"/>
              </a:rPr>
              <a:t>「カニの甲羅の力学」：</a:t>
            </a:r>
            <a:r>
              <a:rPr lang="en-US" altLang="ja-JP" sz="969" dirty="0">
                <a:latin typeface="ＭＳ Ｐ明朝" pitchFamily="18" charset="-128"/>
                <a:ea typeface="ＭＳ Ｐ明朝" pitchFamily="18" charset="-128"/>
              </a:rPr>
              <a:t>『</a:t>
            </a:r>
            <a:r>
              <a:rPr lang="ja-JP" altLang="ja-JP" sz="969" dirty="0">
                <a:latin typeface="ＭＳ Ｐ明朝" pitchFamily="18" charset="-128"/>
                <a:ea typeface="ＭＳ Ｐ明朝" pitchFamily="18" charset="-128"/>
              </a:rPr>
              <a:t>カニはおのれの甲羅に似せて穴を掘る</a:t>
            </a:r>
            <a:r>
              <a:rPr lang="en-US" altLang="ja-JP" sz="969" dirty="0">
                <a:latin typeface="ＭＳ Ｐ明朝" pitchFamily="18" charset="-128"/>
                <a:ea typeface="ＭＳ Ｐ明朝" pitchFamily="18" charset="-128"/>
              </a:rPr>
              <a:t>』</a:t>
            </a:r>
            <a:r>
              <a:rPr lang="ja-JP" altLang="ja-JP" sz="969" dirty="0">
                <a:latin typeface="ＭＳ Ｐ明朝" pitchFamily="18" charset="-128"/>
                <a:ea typeface="ＭＳ Ｐ明朝" pitchFamily="18" charset="-128"/>
              </a:rPr>
              <a:t>ということわざは、おのれの分限、身の丈に応じたことをや</a:t>
            </a:r>
            <a:r>
              <a:rPr lang="ja-JP" altLang="en-US" sz="969" dirty="0">
                <a:latin typeface="ＭＳ Ｐ明朝" pitchFamily="18" charset="-128"/>
                <a:ea typeface="ＭＳ Ｐ明朝" pitchFamily="18" charset="-128"/>
              </a:rPr>
              <a:t>る</a:t>
            </a:r>
            <a:r>
              <a:rPr lang="ja-JP" altLang="ja-JP" sz="969" dirty="0">
                <a:latin typeface="ＭＳ Ｐ明朝" pitchFamily="18" charset="-128"/>
                <a:ea typeface="ＭＳ Ｐ明朝" pitchFamily="18" charset="-128"/>
              </a:rPr>
              <a:t>という意味であるが、これは企業の長期的発展のためには望ましくはない。</a:t>
            </a:r>
            <a:endParaRPr lang="en-US" altLang="ja-JP" sz="969" dirty="0">
              <a:latin typeface="ＭＳ Ｐ明朝" pitchFamily="18" charset="-128"/>
              <a:ea typeface="ＭＳ Ｐ明朝" pitchFamily="18" charset="-128"/>
            </a:endParaRPr>
          </a:p>
          <a:p>
            <a:pPr>
              <a:defRPr/>
            </a:pPr>
            <a:endParaRPr lang="en-US" altLang="ja-JP" sz="969" u="sng" dirty="0">
              <a:latin typeface="ＭＳ Ｐ明朝" pitchFamily="18" charset="-128"/>
              <a:ea typeface="ＭＳ Ｐ明朝" pitchFamily="18" charset="-128"/>
            </a:endParaRPr>
          </a:p>
          <a:p>
            <a:pPr>
              <a:defRPr/>
            </a:pPr>
            <a:r>
              <a:rPr lang="ja-JP" altLang="ja-JP" sz="969" u="sng" dirty="0">
                <a:latin typeface="ＭＳ Ｐ明朝" pitchFamily="18" charset="-128"/>
                <a:ea typeface="ＭＳ Ｐ明朝" pitchFamily="18" charset="-128"/>
              </a:rPr>
              <a:t>成長したいカニにとっては、あまり自分の体にぴったりした穴は成長を阻害する要因になりかねない</a:t>
            </a:r>
            <a:r>
              <a:rPr lang="ja-JP" altLang="en-US" sz="969" dirty="0">
                <a:latin typeface="ＭＳ Ｐ明朝" pitchFamily="18" charset="-128"/>
                <a:ea typeface="ＭＳ Ｐ明朝" pitchFamily="18" charset="-128"/>
              </a:rPr>
              <a:t>。</a:t>
            </a:r>
            <a:endParaRPr lang="en-US" altLang="ja-JP" sz="969" dirty="0">
              <a:latin typeface="ＭＳ Ｐ明朝" pitchFamily="18" charset="-128"/>
              <a:ea typeface="ＭＳ Ｐ明朝" pitchFamily="18" charset="-128"/>
            </a:endParaRPr>
          </a:p>
          <a:p>
            <a:pPr>
              <a:defRPr/>
            </a:pPr>
            <a:r>
              <a:rPr lang="ja-JP" altLang="ja-JP" sz="969" dirty="0">
                <a:latin typeface="ＭＳ Ｐ明朝" pitchFamily="18" charset="-128"/>
                <a:ea typeface="ＭＳ Ｐ明朝" pitchFamily="18" charset="-128"/>
              </a:rPr>
              <a:t>そして穴が広げられない組織の要因として、①</a:t>
            </a:r>
            <a:r>
              <a:rPr lang="en-US" altLang="ja-JP" sz="969" dirty="0">
                <a:latin typeface="ＭＳ Ｐ明朝" pitchFamily="18" charset="-128"/>
                <a:ea typeface="ＭＳ Ｐ明朝" pitchFamily="18" charset="-128"/>
              </a:rPr>
              <a:t>(</a:t>
            </a:r>
            <a:r>
              <a:rPr lang="ja-JP" altLang="ja-JP" sz="969" dirty="0">
                <a:latin typeface="ＭＳ Ｐ明朝" pitchFamily="18" charset="-128"/>
                <a:ea typeface="ＭＳ Ｐ明朝" pitchFamily="18" charset="-128"/>
              </a:rPr>
              <a:t>組織は</a:t>
            </a:r>
            <a:r>
              <a:rPr lang="en-US" altLang="ja-JP" sz="969" dirty="0">
                <a:latin typeface="ＭＳ Ｐ明朝" pitchFamily="18" charset="-128"/>
                <a:ea typeface="ＭＳ Ｐ明朝" pitchFamily="18" charset="-128"/>
              </a:rPr>
              <a:t>)</a:t>
            </a:r>
            <a:r>
              <a:rPr lang="ja-JP" altLang="ja-JP" sz="969" dirty="0">
                <a:latin typeface="ＭＳ Ｐ明朝" pitchFamily="18" charset="-128"/>
                <a:ea typeface="ＭＳ Ｐ明朝" pitchFamily="18" charset="-128"/>
              </a:rPr>
              <a:t>分相応を求めたがる　②</a:t>
            </a:r>
            <a:r>
              <a:rPr lang="en-US" altLang="ja-JP" sz="969" dirty="0">
                <a:latin typeface="ＭＳ Ｐ明朝" pitchFamily="18" charset="-128"/>
                <a:ea typeface="ＭＳ Ｐ明朝" pitchFamily="18" charset="-128"/>
              </a:rPr>
              <a:t>(</a:t>
            </a:r>
            <a:r>
              <a:rPr lang="ja-JP" altLang="ja-JP" sz="969" dirty="0">
                <a:latin typeface="ＭＳ Ｐ明朝" pitchFamily="18" charset="-128"/>
                <a:ea typeface="ＭＳ Ｐ明朝" pitchFamily="18" charset="-128"/>
              </a:rPr>
              <a:t>組織の中には</a:t>
            </a:r>
            <a:r>
              <a:rPr lang="en-US" altLang="ja-JP" sz="969" dirty="0">
                <a:latin typeface="ＭＳ Ｐ明朝" pitchFamily="18" charset="-128"/>
                <a:ea typeface="ＭＳ Ｐ明朝" pitchFamily="18" charset="-128"/>
              </a:rPr>
              <a:t>)</a:t>
            </a:r>
            <a:r>
              <a:rPr lang="ja-JP" altLang="ja-JP" sz="969" dirty="0">
                <a:latin typeface="ＭＳ Ｐ明朝" pitchFamily="18" charset="-128"/>
                <a:ea typeface="ＭＳ Ｐ明朝" pitchFamily="18" charset="-128"/>
              </a:rPr>
              <a:t>合理的根拠を求めすぎる　③</a:t>
            </a:r>
            <a:r>
              <a:rPr lang="en-US" altLang="ja-JP" sz="969" dirty="0">
                <a:latin typeface="ＭＳ Ｐ明朝" pitchFamily="18" charset="-128"/>
                <a:ea typeface="ＭＳ Ｐ明朝" pitchFamily="18" charset="-128"/>
              </a:rPr>
              <a:t>(</a:t>
            </a:r>
            <a:r>
              <a:rPr lang="ja-JP" altLang="ja-JP" sz="969" dirty="0">
                <a:latin typeface="ＭＳ Ｐ明朝" pitchFamily="18" charset="-128"/>
                <a:ea typeface="ＭＳ Ｐ明朝" pitchFamily="18" charset="-128"/>
              </a:rPr>
              <a:t>組織構成員には</a:t>
            </a:r>
            <a:r>
              <a:rPr lang="en-US" altLang="ja-JP" sz="969" dirty="0">
                <a:latin typeface="ＭＳ Ｐ明朝" pitchFamily="18" charset="-128"/>
                <a:ea typeface="ＭＳ Ｐ明朝" pitchFamily="18" charset="-128"/>
              </a:rPr>
              <a:t>)</a:t>
            </a:r>
            <a:r>
              <a:rPr lang="ja-JP" altLang="ja-JP" sz="969" dirty="0">
                <a:latin typeface="ＭＳ Ｐ明朝" pitchFamily="18" charset="-128"/>
                <a:ea typeface="ＭＳ Ｐ明朝" pitchFamily="18" charset="-128"/>
              </a:rPr>
              <a:t>長期学修の視点の欠落している者が多勢なことがある　の３点を挙げている。これらは法人、とりわけ企業組織に対して述べられているのだが、個人においても当てはまる</a:t>
            </a:r>
            <a:r>
              <a:rPr lang="ja-JP" altLang="en-US" sz="969" dirty="0">
                <a:latin typeface="ＭＳ Ｐ明朝" pitchFamily="18" charset="-128"/>
                <a:ea typeface="ＭＳ Ｐ明朝" pitchFamily="18" charset="-128"/>
              </a:rPr>
              <a:t>こともある。</a:t>
            </a:r>
            <a:endParaRPr lang="en-US" altLang="ja-JP" sz="969" dirty="0">
              <a:latin typeface="ＭＳ Ｐ明朝" pitchFamily="18" charset="-128"/>
              <a:ea typeface="ＭＳ Ｐ明朝" pitchFamily="18" charset="-128"/>
            </a:endParaRPr>
          </a:p>
        </p:txBody>
      </p:sp>
    </p:spTree>
    <p:extLst>
      <p:ext uri="{BB962C8B-B14F-4D97-AF65-F5344CB8AC3E}">
        <p14:creationId xmlns:p14="http://schemas.microsoft.com/office/powerpoint/2010/main" val="250353091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199</TotalTime>
  <Words>349</Words>
  <Application>Microsoft Office PowerPoint</Application>
  <PresentationFormat>画面に合わせる (4:3)</PresentationFormat>
  <Paragraphs>78</Paragraphs>
  <Slides>2</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2</vt:i4>
      </vt:variant>
    </vt:vector>
  </HeadingPairs>
  <TitlesOfParts>
    <vt:vector size="15" baseType="lpstr">
      <vt:lpstr>AR P丸ゴシック体M</vt:lpstr>
      <vt:lpstr>HGP創英角ｺﾞｼｯｸUB</vt:lpstr>
      <vt:lpstr>HG創英角ｺﾞｼｯｸUB</vt:lpstr>
      <vt:lpstr>ＭＳ Ｐゴシック</vt:lpstr>
      <vt:lpstr>ＭＳ Ｐ明朝</vt:lpstr>
      <vt:lpstr>游ゴシック</vt:lpstr>
      <vt:lpstr>游ゴシック Light</vt:lpstr>
      <vt:lpstr>Arial</vt:lpstr>
      <vt:lpstr>Calibri</vt:lpstr>
      <vt:lpstr>Calibri Light</vt:lpstr>
      <vt:lpstr>Impact</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石井 三恵</dc:creator>
  <cp:lastModifiedBy>石井 三恵</cp:lastModifiedBy>
  <cp:revision>6</cp:revision>
  <dcterms:created xsi:type="dcterms:W3CDTF">2018-08-16T02:50:19Z</dcterms:created>
  <dcterms:modified xsi:type="dcterms:W3CDTF">2022-02-04T09:30:57Z</dcterms:modified>
</cp:coreProperties>
</file>