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3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井 三恵" initials="石井" lastIdx="0" clrIdx="0">
    <p:extLst>
      <p:ext uri="{19B8F6BF-5375-455C-9EA6-DF929625EA0E}">
        <p15:presenceInfo xmlns:p15="http://schemas.microsoft.com/office/powerpoint/2012/main" userId="db78ba3ef6654c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9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72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67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9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8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79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9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3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9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2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0B7F-00C4-43E3-89D7-AC22FC477C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5CF-5635-4DBB-8650-D6424DF12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22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">
            <a:extLst>
              <a:ext uri="{FF2B5EF4-FFF2-40B4-BE49-F238E27FC236}">
                <a16:creationId xmlns:a16="http://schemas.microsoft.com/office/drawing/2014/main" id="{21BF4B8C-B5ED-4977-A668-B57DE260D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118697"/>
            <a:ext cx="4054719" cy="265234"/>
          </a:xfrm>
        </p:spPr>
        <p:txBody>
          <a:bodyPr/>
          <a:lstStyle/>
          <a:p>
            <a:r>
              <a:rPr lang="en-US" altLang="ja-JP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Career </a:t>
            </a:r>
            <a:r>
              <a:rPr lang="en-US" altLang="ja-JP" sz="1108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DesignⅠ</a:t>
            </a:r>
            <a:r>
              <a:rPr lang="ja-JP" altLang="en-US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Lesson6</a:t>
            </a:r>
            <a:r>
              <a:rPr lang="ja-JP" altLang="en-US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Society is waiting for you.</a:t>
            </a:r>
            <a:r>
              <a:rPr lang="ja-JP" altLang="en-US" sz="1108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F9D1C6B-EB3B-40CA-8215-10EBDFC6C903}"/>
              </a:ext>
            </a:extLst>
          </p:cNvPr>
          <p:cNvCxnSpPr/>
          <p:nvPr/>
        </p:nvCxnSpPr>
        <p:spPr>
          <a:xfrm>
            <a:off x="504092" y="383931"/>
            <a:ext cx="5650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8" name="Rectangle 6">
            <a:extLst>
              <a:ext uri="{FF2B5EF4-FFF2-40B4-BE49-F238E27FC236}">
                <a16:creationId xmlns:a16="http://schemas.microsoft.com/office/drawing/2014/main" id="{A3E77804-E3E9-4650-97DC-51C1E4154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97" y="517280"/>
            <a:ext cx="6156080" cy="13536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46"/>
          </a:p>
        </p:txBody>
      </p:sp>
      <p:sp>
        <p:nvSpPr>
          <p:cNvPr id="11269" name="Rectangle 19">
            <a:extLst>
              <a:ext uri="{FF2B5EF4-FFF2-40B4-BE49-F238E27FC236}">
                <a16:creationId xmlns:a16="http://schemas.microsoft.com/office/drawing/2014/main" id="{A3EB56BA-9265-4C0E-9936-E6EBB7CDE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93" y="583224"/>
            <a:ext cx="1329104" cy="26670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Footsteps of Japan</a:t>
            </a:r>
            <a:endParaRPr lang="ja-JP" altLang="en-US" sz="1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6" name="テキスト ボックス 33">
            <a:extLst>
              <a:ext uri="{FF2B5EF4-FFF2-40B4-BE49-F238E27FC236}">
                <a16:creationId xmlns:a16="http://schemas.microsoft.com/office/drawing/2014/main" id="{A0A2937E-F099-4D14-8AF5-3D4388456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55" y="876030"/>
            <a:ext cx="5537689" cy="122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●First Stage: Post-war turmoil and recovery from poverty (Japan: Miracle in Asia)</a:t>
            </a:r>
          </a:p>
          <a:p>
            <a:pPr>
              <a:buFontTx/>
              <a:buNone/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●Second Stage: High economic growth –bubble economy (Japan as No.1)</a:t>
            </a:r>
          </a:p>
          <a:p>
            <a:pPr>
              <a:buFontTx/>
              <a:buNone/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●Third Stage: Bubble economy bursts, the Great Hanshin-Awaji Earthquake, Lehman shock, the Great  </a:t>
            </a:r>
          </a:p>
          <a:p>
            <a:pPr>
              <a:buFontTx/>
              <a:buNone/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East Japan Earthquake (Lost Two Decades)</a:t>
            </a:r>
          </a:p>
          <a:p>
            <a:pPr>
              <a:buFontTx/>
              <a:buNone/>
              <a:defRPr/>
            </a:pPr>
            <a:r>
              <a:rPr lang="en-US" altLang="ja-JP" sz="923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●Fourth Stage: Overcoming deflation, new industry creation, globalization (Era of uncertain future)</a:t>
            </a:r>
          </a:p>
          <a:p>
            <a:pPr>
              <a:buFontTx/>
              <a:buNone/>
              <a:defRPr/>
            </a:pPr>
            <a:endParaRPr lang="en-US" altLang="ja-JP" sz="923" dirty="0"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82F8A1-18DA-465C-95D3-E0FBD75C0601}"/>
              </a:ext>
            </a:extLst>
          </p:cNvPr>
          <p:cNvSpPr txBox="1"/>
          <p:nvPr/>
        </p:nvSpPr>
        <p:spPr>
          <a:xfrm>
            <a:off x="504092" y="2034164"/>
            <a:ext cx="5124042" cy="11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First Stage: Post-war turmoil and recovery from poverty (Japan: Miracle in Asia)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Post-war situations: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Food production could not sustain Japan’s population of 72 million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were not enough fibers for clothes.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were not enough raw materials, oil and steel.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production level was not high enough to meet the overpopulation demands.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was only manpower, coal and water.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C88E56-B96A-47AF-9276-B26005250846}"/>
              </a:ext>
            </a:extLst>
          </p:cNvPr>
          <p:cNvSpPr txBox="1"/>
          <p:nvPr/>
        </p:nvSpPr>
        <p:spPr>
          <a:xfrm>
            <a:off x="2902926" y="3107995"/>
            <a:ext cx="3569677" cy="12854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Conditions: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was no need to spend a lot of money on defense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because the US acted, and continues to act, as Japan’s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protector.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 most of the population was born and raised in Japan,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the country did not need to spend a lot of energy on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heterogeneity in language, religion, race and culture.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educational level in Japan was higher.</a:t>
            </a:r>
          </a:p>
        </p:txBody>
      </p:sp>
      <p:sp>
        <p:nvSpPr>
          <p:cNvPr id="4" name="下矢印 3">
            <a:extLst>
              <a:ext uri="{FF2B5EF4-FFF2-40B4-BE49-F238E27FC236}">
                <a16:creationId xmlns:a16="http://schemas.microsoft.com/office/drawing/2014/main" id="{EA504BD4-411F-4CB6-AB16-86169B0003AC}"/>
              </a:ext>
            </a:extLst>
          </p:cNvPr>
          <p:cNvSpPr/>
          <p:nvPr/>
        </p:nvSpPr>
        <p:spPr>
          <a:xfrm>
            <a:off x="2299190" y="3256084"/>
            <a:ext cx="464526" cy="1817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554EF3-AD89-40D4-B5AB-6A843E04BBEC}"/>
              </a:ext>
            </a:extLst>
          </p:cNvPr>
          <p:cNvSpPr txBox="1"/>
          <p:nvPr/>
        </p:nvSpPr>
        <p:spPr>
          <a:xfrm>
            <a:off x="575655" y="3410329"/>
            <a:ext cx="5251938" cy="1136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cs typeface="Arial" panose="020B0604020202020204" pitchFamily="34" charset="0"/>
              </a:rPr>
              <a:t>①Product Strategy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cs typeface="Arial" panose="020B0604020202020204" pitchFamily="34" charset="0"/>
              </a:rPr>
              <a:t>②Manufacturing Strategy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cs typeface="Arial" panose="020B0604020202020204" pitchFamily="34" charset="0"/>
              </a:rPr>
              <a:t>③Fund Strategy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cs typeface="Arial" panose="020B0604020202020204" pitchFamily="34" charset="0"/>
              </a:rPr>
              <a:t>④High Savings Rate</a:t>
            </a:r>
            <a:endParaRPr lang="ja-JP" altLang="en-US" sz="969" dirty="0"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F01C1B-E701-4325-8FD7-A8D322C5EFCA}"/>
              </a:ext>
            </a:extLst>
          </p:cNvPr>
          <p:cNvSpPr/>
          <p:nvPr/>
        </p:nvSpPr>
        <p:spPr>
          <a:xfrm>
            <a:off x="385397" y="1982666"/>
            <a:ext cx="6156080" cy="27212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62" dirty="0"/>
              <a:t>①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97F8F69-90DD-4FCE-8C68-506901025B4C}"/>
              </a:ext>
            </a:extLst>
          </p:cNvPr>
          <p:cNvSpPr txBox="1"/>
          <p:nvPr/>
        </p:nvSpPr>
        <p:spPr>
          <a:xfrm>
            <a:off x="385397" y="4722491"/>
            <a:ext cx="6201507" cy="688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Second Stage: High economic growth –bubble economy (Japan as No.1)</a:t>
            </a:r>
          </a:p>
          <a:p>
            <a:pPr eaLnBrk="1" hangingPunct="1">
              <a:defRPr/>
            </a:pPr>
            <a:endParaRPr lang="en-US" altLang="ja-JP" sz="96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57CF14-CEF1-4863-86E3-E074B4EAB168}"/>
              </a:ext>
            </a:extLst>
          </p:cNvPr>
          <p:cNvSpPr txBox="1"/>
          <p:nvPr/>
        </p:nvSpPr>
        <p:spPr>
          <a:xfrm>
            <a:off x="385397" y="6268915"/>
            <a:ext cx="6156080" cy="390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Third Stage: Bubble economy bursts, the Great Hanshin-Awaji Earthquake, Lehman Shock, the Great East Japan Earthquake (Lost Two Decades)</a:t>
            </a:r>
            <a:endParaRPr lang="ja-JP" altLang="ja-JP" sz="96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278" name="テキスト ボックス 10">
            <a:extLst>
              <a:ext uri="{FF2B5EF4-FFF2-40B4-BE49-F238E27FC236}">
                <a16:creationId xmlns:a16="http://schemas.microsoft.com/office/drawing/2014/main" id="{A7FFE8B1-6F51-46BB-BEE7-D8833A700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926" y="4977913"/>
            <a:ext cx="3691305" cy="124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※The Plaza Accord – Bubble Economy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↓The US struggled with ‘Twin Deficits (fiscal and trade deficits).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↓Strategic policy guidance from ‘a weak yen and strong dollar’ to a ‘strong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 yen and weak dollar’ (The Plaza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Accord, 1985)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↓Recession caused by the high yen as exporting does not benefit firms.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↓The Bank of Japan lowered the bank rate in 1986, advocating ‘boosting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 the economy by spending more money’ policy.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↓The flow of money into stocks and land</a:t>
            </a:r>
            <a:endParaRPr lang="ja-JP" altLang="en-US" sz="8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9" name="テキスト ボックス 39">
            <a:extLst>
              <a:ext uri="{FF2B5EF4-FFF2-40B4-BE49-F238E27FC236}">
                <a16:creationId xmlns:a16="http://schemas.microsoft.com/office/drawing/2014/main" id="{BE7520DC-6672-44F4-99B9-BB167C282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869" y="8771793"/>
            <a:ext cx="2001715" cy="22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Arial" panose="020B0604020202020204" pitchFamily="34" charset="0"/>
                <a:cs typeface="Arial" panose="020B0604020202020204" pitchFamily="34" charset="0"/>
              </a:rPr>
              <a:t>adapted from: Recruit Works Institute</a:t>
            </a:r>
            <a:endParaRPr lang="ja-JP" altLang="en-US" sz="8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80" name="図 2">
            <a:extLst>
              <a:ext uri="{FF2B5EF4-FFF2-40B4-BE49-F238E27FC236}">
                <a16:creationId xmlns:a16="http://schemas.microsoft.com/office/drawing/2014/main" id="{FC6C97CE-4051-40CD-A97C-3792898C8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217" y="6684154"/>
            <a:ext cx="4453303" cy="213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F965E8-3787-411A-9D4A-F642533538B4}"/>
              </a:ext>
            </a:extLst>
          </p:cNvPr>
          <p:cNvSpPr txBox="1"/>
          <p:nvPr/>
        </p:nvSpPr>
        <p:spPr>
          <a:xfrm>
            <a:off x="2099144" y="6685862"/>
            <a:ext cx="42618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Arial" panose="020B0604020202020204" pitchFamily="34" charset="0"/>
                <a:ea typeface="ＭＳ 明朝" panose="02020609040205080304" pitchFamily="17" charset="-128"/>
              </a:rPr>
              <a:t>▼</a:t>
            </a:r>
            <a:r>
              <a:rPr lang="en-US" altLang="ja-JP" sz="800" dirty="0">
                <a:latin typeface="Arial" panose="020B0604020202020204" pitchFamily="34" charset="0"/>
                <a:ea typeface="ＭＳ 明朝" panose="02020609040205080304" pitchFamily="17" charset="-128"/>
              </a:rPr>
              <a:t>Number of job offers, job seekers for private sectors and job opening-to-application ratio</a:t>
            </a:r>
            <a:endParaRPr kumimoji="1" lang="ja-JP" alt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テキスト ボックス 59">
            <a:extLst>
              <a:ext uri="{FF2B5EF4-FFF2-40B4-BE49-F238E27FC236}">
                <a16:creationId xmlns:a16="http://schemas.microsoft.com/office/drawing/2014/main" id="{09811DD8-D6CD-4AED-8E90-431AEC6F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43" y="3562351"/>
            <a:ext cx="3124200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en-US" altLang="ja-JP" sz="92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Abilities necessary for work</a:t>
            </a:r>
            <a:endParaRPr lang="ja-JP" altLang="en-US" sz="92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2292" name="図 20">
            <a:extLst>
              <a:ext uri="{FF2B5EF4-FFF2-40B4-BE49-F238E27FC236}">
                <a16:creationId xmlns:a16="http://schemas.microsoft.com/office/drawing/2014/main" id="{F5C26728-0339-4974-819C-377223156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4" y="251996"/>
            <a:ext cx="3618034" cy="301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74131-7357-401E-8317-54E99CB24AF4}"/>
              </a:ext>
            </a:extLst>
          </p:cNvPr>
          <p:cNvSpPr txBox="1"/>
          <p:nvPr/>
        </p:nvSpPr>
        <p:spPr>
          <a:xfrm>
            <a:off x="3841207" y="1618003"/>
            <a:ext cx="2617177" cy="1583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Primary Industry: agriculture, forestry and fishery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Secondary Industry: construction and manufacturing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Tertiary Industry: infrastructure, communications, information, wholesaling, retailing, restaurant, financing,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services, education, etc.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(adopted from the website of the Statistics Bureau)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97FE12C-3FEC-4890-B2E7-05C5163532C6}"/>
              </a:ext>
            </a:extLst>
          </p:cNvPr>
          <p:cNvSpPr txBox="1"/>
          <p:nvPr/>
        </p:nvSpPr>
        <p:spPr>
          <a:xfrm>
            <a:off x="542192" y="5898174"/>
            <a:ext cx="5915758" cy="1136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Understanding social changes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Growing society                                          *What kind of abilities are required in a growing society?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   ↑</a:t>
            </a:r>
          </a:p>
          <a:p>
            <a:pPr>
              <a:defRPr/>
            </a:pPr>
            <a:r>
              <a:rPr lang="en-US" altLang="ja-JP" sz="969" dirty="0">
                <a:solidFill>
                  <a:srgbClr val="FF0000"/>
                </a:solidFill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   in the 1990s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       ↓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    Mature society                                       *What kind of abilities are required in a mature society?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48B1D2A-C662-45B7-8CBC-F67019E13204}"/>
              </a:ext>
            </a:extLst>
          </p:cNvPr>
          <p:cNvSpPr/>
          <p:nvPr/>
        </p:nvSpPr>
        <p:spPr>
          <a:xfrm>
            <a:off x="470389" y="5780762"/>
            <a:ext cx="6049108" cy="12537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83F3C6D-6400-4C8D-91A4-2DFCC84914AF}"/>
              </a:ext>
            </a:extLst>
          </p:cNvPr>
          <p:cNvSpPr txBox="1"/>
          <p:nvPr/>
        </p:nvSpPr>
        <p:spPr>
          <a:xfrm>
            <a:off x="370743" y="3383574"/>
            <a:ext cx="5632492" cy="241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+mn-ea"/>
              </a:rPr>
              <a:t>●</a:t>
            </a: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Fourth Stage: Overcoming deflation, new industry creation, globalization (Era of uncertain future)</a:t>
            </a:r>
            <a:endParaRPr lang="ja-JP" altLang="ja-JP" sz="96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58FD714-6FD4-4B37-83E2-FC8E41D1E955}"/>
              </a:ext>
            </a:extLst>
          </p:cNvPr>
          <p:cNvSpPr/>
          <p:nvPr/>
        </p:nvSpPr>
        <p:spPr>
          <a:xfrm>
            <a:off x="444012" y="7151923"/>
            <a:ext cx="6049108" cy="628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7B435C-D116-42AB-B642-D9FA33117908}"/>
              </a:ext>
            </a:extLst>
          </p:cNvPr>
          <p:cNvSpPr txBox="1"/>
          <p:nvPr/>
        </p:nvSpPr>
        <p:spPr>
          <a:xfrm>
            <a:off x="444012" y="7151922"/>
            <a:ext cx="2305050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ea typeface="ＭＳ Ｐゴシック" charset="-128"/>
              </a:rPr>
              <a:t>●</a:t>
            </a: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What would you choose, A or B?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1EB0D6F-818C-457D-BCAF-C1FD84358F83}"/>
              </a:ext>
            </a:extLst>
          </p:cNvPr>
          <p:cNvSpPr txBox="1"/>
          <p:nvPr/>
        </p:nvSpPr>
        <p:spPr>
          <a:xfrm>
            <a:off x="451339" y="7897984"/>
            <a:ext cx="5045319" cy="83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ea typeface="ＭＳ Ｐゴシック" charset="-128"/>
              </a:rPr>
              <a:t>●</a:t>
            </a: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rial" panose="020B0604020202020204" pitchFamily="34" charset="0"/>
              </a:rPr>
              <a:t>Four skills you would like to equip yourself with in your early twenties (proposal)</a:t>
            </a:r>
            <a:endParaRPr lang="en-US" altLang="ja-JP" sz="969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①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②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③</a:t>
            </a:r>
            <a:endParaRPr lang="en-US" altLang="ja-JP" sz="969" dirty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ea typeface="ＭＳ Ｐゴシック" charset="-128"/>
              </a:rPr>
              <a:t>④</a:t>
            </a:r>
            <a:endParaRPr lang="en-US" altLang="ja-JP" sz="969" dirty="0">
              <a:ea typeface="ＭＳ Ｐゴシック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94AA842-FB8D-4438-BA09-D1F91B2BD5FC}"/>
              </a:ext>
            </a:extLst>
          </p:cNvPr>
          <p:cNvSpPr txBox="1"/>
          <p:nvPr/>
        </p:nvSpPr>
        <p:spPr>
          <a:xfrm>
            <a:off x="451339" y="227134"/>
            <a:ext cx="2305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Changes in the numbers of workers employed in the three industrial sectors</a:t>
            </a:r>
            <a:r>
              <a:rPr kumimoji="1"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1950-2005)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ACD822-F488-4584-A072-95A87F205A95}"/>
              </a:ext>
            </a:extLst>
          </p:cNvPr>
          <p:cNvSpPr txBox="1"/>
          <p:nvPr/>
        </p:nvSpPr>
        <p:spPr>
          <a:xfrm>
            <a:off x="3083411" y="199486"/>
            <a:ext cx="13040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Primary Industry</a:t>
            </a:r>
          </a:p>
          <a:p>
            <a:r>
              <a:rPr kumimoji="1" lang="en-US" altLang="ja-JP" sz="800" dirty="0"/>
              <a:t>Second</a:t>
            </a:r>
            <a:r>
              <a:rPr kumimoji="1" lang="ja-JP" altLang="en-US" sz="800" dirty="0"/>
              <a:t> </a:t>
            </a:r>
            <a:r>
              <a:rPr kumimoji="1" lang="en-US" altLang="ja-JP" sz="800" dirty="0"/>
              <a:t>Industry</a:t>
            </a:r>
          </a:p>
          <a:p>
            <a:r>
              <a:rPr kumimoji="1" lang="en-US" altLang="ja-JP" sz="800" dirty="0" err="1"/>
              <a:t>Teritary</a:t>
            </a:r>
            <a:r>
              <a:rPr kumimoji="1" lang="en-US" altLang="ja-JP" sz="800" dirty="0"/>
              <a:t> Industry</a:t>
            </a:r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6B9A8DA7-8B51-4918-A1FE-34C844C56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65036"/>
              </p:ext>
            </p:extLst>
          </p:nvPr>
        </p:nvGraphicFramePr>
        <p:xfrm>
          <a:off x="444012" y="3842859"/>
          <a:ext cx="5915758" cy="205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4" imgW="6559176" imgH="2410288" progId="Word.Document.12">
                  <p:embed/>
                </p:oleObj>
              </mc:Choice>
              <mc:Fallback>
                <p:oleObj name="Document" r:id="rId4" imgW="6559176" imgH="24102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012" y="3842859"/>
                        <a:ext cx="5915758" cy="2055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74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586</Words>
  <Application>Microsoft Office PowerPoint</Application>
  <PresentationFormat>画面に合わせる (4:3)</PresentationFormat>
  <Paragraphs>67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HGS創英角ｺﾞｼｯｸUB</vt:lpstr>
      <vt:lpstr>ＭＳ Ｐ明朝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Document</vt:lpstr>
      <vt:lpstr>Career DesignⅠ：Lesson6～Society is waiting for you.～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PlanningⅠ：Lesson6～Society is waiting for you.～</dc:title>
  <dc:creator>石井 三恵</dc:creator>
  <cp:lastModifiedBy>石井　三恵</cp:lastModifiedBy>
  <cp:revision>8</cp:revision>
  <dcterms:created xsi:type="dcterms:W3CDTF">2018-08-16T07:01:37Z</dcterms:created>
  <dcterms:modified xsi:type="dcterms:W3CDTF">2022-02-10T14:44:07Z</dcterms:modified>
</cp:coreProperties>
</file>