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2" r:id="rId2"/>
    <p:sldId id="271" r:id="rId3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石井 三恵" initials="石井" lastIdx="0" clrIdx="0">
    <p:extLst>
      <p:ext uri="{19B8F6BF-5375-455C-9EA6-DF929625EA0E}">
        <p15:presenceInfo xmlns:p15="http://schemas.microsoft.com/office/powerpoint/2012/main" userId="db78ba3ef6654c4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771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80B7F-00C4-43E3-89D7-AC22FC477C36}" type="datetimeFigureOut">
              <a:rPr kumimoji="1" lang="ja-JP" altLang="en-US" smtClean="0"/>
              <a:t>2022/2/4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AF5CF-5635-4DBB-8650-D6424DF12B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4391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80B7F-00C4-43E3-89D7-AC22FC477C36}" type="datetimeFigureOut">
              <a:rPr kumimoji="1" lang="ja-JP" altLang="en-US" smtClean="0"/>
              <a:t>2022/2/4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AF5CF-5635-4DBB-8650-D6424DF12B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2722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80B7F-00C4-43E3-89D7-AC22FC477C36}" type="datetimeFigureOut">
              <a:rPr kumimoji="1" lang="ja-JP" altLang="en-US" smtClean="0"/>
              <a:t>2022/2/4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AF5CF-5635-4DBB-8650-D6424DF12B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6675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80B7F-00C4-43E3-89D7-AC22FC477C36}" type="datetimeFigureOut">
              <a:rPr kumimoji="1" lang="ja-JP" altLang="en-US" smtClean="0"/>
              <a:t>2022/2/4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AF5CF-5635-4DBB-8650-D6424DF12B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2693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80B7F-00C4-43E3-89D7-AC22FC477C36}" type="datetimeFigureOut">
              <a:rPr kumimoji="1" lang="ja-JP" altLang="en-US" smtClean="0"/>
              <a:t>2022/2/4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AF5CF-5635-4DBB-8650-D6424DF12B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450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80B7F-00C4-43E3-89D7-AC22FC477C36}" type="datetimeFigureOut">
              <a:rPr kumimoji="1" lang="ja-JP" altLang="en-US" smtClean="0"/>
              <a:t>2022/2/4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AF5CF-5635-4DBB-8650-D6424DF12B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0282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80B7F-00C4-43E3-89D7-AC22FC477C36}" type="datetimeFigureOut">
              <a:rPr kumimoji="1" lang="ja-JP" altLang="en-US" smtClean="0"/>
              <a:t>2022/2/4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AF5CF-5635-4DBB-8650-D6424DF12B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8793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80B7F-00C4-43E3-89D7-AC22FC477C36}" type="datetimeFigureOut">
              <a:rPr kumimoji="1" lang="ja-JP" altLang="en-US" smtClean="0"/>
              <a:t>2022/2/4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AF5CF-5635-4DBB-8650-D6424DF12B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4906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80B7F-00C4-43E3-89D7-AC22FC477C36}" type="datetimeFigureOut">
              <a:rPr kumimoji="1" lang="ja-JP" altLang="en-US" smtClean="0"/>
              <a:t>2022/2/4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AF5CF-5635-4DBB-8650-D6424DF12B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3364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80B7F-00C4-43E3-89D7-AC22FC477C36}" type="datetimeFigureOut">
              <a:rPr kumimoji="1" lang="ja-JP" altLang="en-US" smtClean="0"/>
              <a:t>2022/2/4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AF5CF-5635-4DBB-8650-D6424DF12B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1490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80B7F-00C4-43E3-89D7-AC22FC477C36}" type="datetimeFigureOut">
              <a:rPr kumimoji="1" lang="ja-JP" altLang="en-US" smtClean="0"/>
              <a:t>2022/2/4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AF5CF-5635-4DBB-8650-D6424DF12B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5722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D80B7F-00C4-43E3-89D7-AC22FC477C36}" type="datetimeFigureOut">
              <a:rPr kumimoji="1" lang="ja-JP" altLang="en-US" smtClean="0"/>
              <a:t>2022/2/4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AF5CF-5635-4DBB-8650-D6424DF12B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7227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0">
            <a:extLst>
              <a:ext uri="{FF2B5EF4-FFF2-40B4-BE49-F238E27FC236}">
                <a16:creationId xmlns:a16="http://schemas.microsoft.com/office/drawing/2014/main" id="{21BF4B8C-B5ED-4977-A668-B57DE260D9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38150" y="118697"/>
            <a:ext cx="4054719" cy="265234"/>
          </a:xfrm>
        </p:spPr>
        <p:txBody>
          <a:bodyPr/>
          <a:lstStyle/>
          <a:p>
            <a:pPr eaLnBrk="1" hangingPunct="1"/>
            <a:r>
              <a:rPr lang="ja-JP" altLang="en-US" sz="1108" dirty="0"/>
              <a:t>キャリアデザイン</a:t>
            </a:r>
            <a:r>
              <a:rPr lang="en-US" altLang="ja-JP" sz="1108" dirty="0"/>
              <a:t>Ⅰ</a:t>
            </a:r>
            <a:r>
              <a:rPr lang="ja-JP" altLang="en-US" sz="1108" dirty="0"/>
              <a:t>：第６回～社会はキミを待っている～</a:t>
            </a:r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CF9D1C6B-EB3B-40CA-8215-10EBDFC6C903}"/>
              </a:ext>
            </a:extLst>
          </p:cNvPr>
          <p:cNvCxnSpPr/>
          <p:nvPr/>
        </p:nvCxnSpPr>
        <p:spPr>
          <a:xfrm>
            <a:off x="504092" y="383931"/>
            <a:ext cx="565052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268" name="Rectangle 6">
            <a:extLst>
              <a:ext uri="{FF2B5EF4-FFF2-40B4-BE49-F238E27FC236}">
                <a16:creationId xmlns:a16="http://schemas.microsoft.com/office/drawing/2014/main" id="{A3E77804-E3E9-4650-97DC-51C1E41540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8151" y="517281"/>
            <a:ext cx="5556738" cy="12631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46"/>
          </a:p>
        </p:txBody>
      </p:sp>
      <p:sp>
        <p:nvSpPr>
          <p:cNvPr id="11269" name="Rectangle 19">
            <a:extLst>
              <a:ext uri="{FF2B5EF4-FFF2-40B4-BE49-F238E27FC236}">
                <a16:creationId xmlns:a16="http://schemas.microsoft.com/office/drawing/2014/main" id="{A3EB56BA-9265-4C0E-9936-E6EBB7CDE8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093" y="583224"/>
            <a:ext cx="1329104" cy="266700"/>
          </a:xfrm>
          <a:prstGeom prst="rect">
            <a:avLst/>
          </a:prstGeom>
          <a:solidFill>
            <a:schemeClr val="bg1"/>
          </a:solidFill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108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ニッポンの歩み</a:t>
            </a:r>
          </a:p>
        </p:txBody>
      </p:sp>
      <p:sp>
        <p:nvSpPr>
          <p:cNvPr id="2056" name="テキスト ボックス 33">
            <a:extLst>
              <a:ext uri="{FF2B5EF4-FFF2-40B4-BE49-F238E27FC236}">
                <a16:creationId xmlns:a16="http://schemas.microsoft.com/office/drawing/2014/main" id="{A0A2937E-F099-4D14-8AF5-3D43884567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093" y="915866"/>
            <a:ext cx="4985238" cy="887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buFontTx/>
              <a:buNone/>
              <a:defRPr/>
            </a:pPr>
            <a:r>
              <a:rPr lang="ja-JP" altLang="en-US" sz="923" dirty="0">
                <a:latin typeface="+mj-ea"/>
                <a:ea typeface="+mj-ea"/>
              </a:rPr>
              <a:t>●</a:t>
            </a:r>
            <a:r>
              <a:rPr lang="ja-JP" altLang="ja-JP" sz="923" dirty="0">
                <a:latin typeface="+mj-ea"/>
                <a:ea typeface="+mj-ea"/>
              </a:rPr>
              <a:t>第Ⅰ期：戦後の混乱と貧困の克服の時代（ジャパンミラクル）</a:t>
            </a:r>
          </a:p>
          <a:p>
            <a:pPr>
              <a:buFontTx/>
              <a:buNone/>
              <a:defRPr/>
            </a:pPr>
            <a:r>
              <a:rPr lang="ja-JP" altLang="en-US" sz="923" dirty="0">
                <a:latin typeface="+mj-ea"/>
                <a:ea typeface="+mj-ea"/>
              </a:rPr>
              <a:t>●</a:t>
            </a:r>
            <a:r>
              <a:rPr lang="ja-JP" altLang="ja-JP" sz="923" dirty="0">
                <a:latin typeface="+mj-ea"/>
                <a:ea typeface="+mj-ea"/>
              </a:rPr>
              <a:t>第Ⅱ期：高度経済成長～バブルの時代（ジャパン　アズ　</a:t>
            </a:r>
            <a:r>
              <a:rPr lang="en-US" altLang="ja-JP" sz="923" dirty="0">
                <a:latin typeface="+mj-ea"/>
                <a:ea typeface="+mj-ea"/>
              </a:rPr>
              <a:t>NO.1</a:t>
            </a:r>
            <a:r>
              <a:rPr lang="ja-JP" altLang="ja-JP" sz="923" dirty="0">
                <a:latin typeface="+mj-ea"/>
                <a:ea typeface="+mj-ea"/>
              </a:rPr>
              <a:t>）</a:t>
            </a:r>
          </a:p>
          <a:p>
            <a:pPr>
              <a:buFontTx/>
              <a:buNone/>
              <a:defRPr/>
            </a:pPr>
            <a:r>
              <a:rPr lang="ja-JP" altLang="en-US" sz="923" dirty="0">
                <a:latin typeface="+mj-ea"/>
                <a:ea typeface="+mj-ea"/>
              </a:rPr>
              <a:t>●</a:t>
            </a:r>
            <a:r>
              <a:rPr lang="ja-JP" altLang="ja-JP" sz="923" dirty="0">
                <a:latin typeface="+mj-ea"/>
                <a:ea typeface="+mj-ea"/>
              </a:rPr>
              <a:t>第Ⅲ期：バブル崩壊、阪神淡路大震災、リーマンショック、東日本大震災（失われた２０年）</a:t>
            </a:r>
          </a:p>
          <a:p>
            <a:pPr>
              <a:buFontTx/>
              <a:buNone/>
              <a:defRPr/>
            </a:pPr>
            <a:r>
              <a:rPr lang="ja-JP" altLang="en-US" sz="923" dirty="0">
                <a:latin typeface="+mj-ea"/>
                <a:ea typeface="+mj-ea"/>
              </a:rPr>
              <a:t>●</a:t>
            </a:r>
            <a:r>
              <a:rPr lang="ja-JP" altLang="ja-JP" sz="923" dirty="0">
                <a:latin typeface="+mj-ea"/>
                <a:ea typeface="+mj-ea"/>
              </a:rPr>
              <a:t>第Ⅳ期：脱デフレ、産業創出、グローバル化の時代（</a:t>
            </a:r>
            <a:r>
              <a:rPr lang="ja-JP" altLang="en-US" sz="923" dirty="0">
                <a:latin typeface="+mj-ea"/>
                <a:ea typeface="+mj-ea"/>
              </a:rPr>
              <a:t>不確かな未来の</a:t>
            </a:r>
            <a:r>
              <a:rPr lang="ja-JP" altLang="ja-JP" sz="923" dirty="0">
                <a:latin typeface="+mj-ea"/>
                <a:ea typeface="+mj-ea"/>
              </a:rPr>
              <a:t>時代）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482F8A1-18DA-465C-95D3-E0FBD75C0601}"/>
              </a:ext>
            </a:extLst>
          </p:cNvPr>
          <p:cNvSpPr txBox="1"/>
          <p:nvPr/>
        </p:nvSpPr>
        <p:spPr>
          <a:xfrm>
            <a:off x="338504" y="1982666"/>
            <a:ext cx="4419600" cy="12854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altLang="ja-JP" sz="969" dirty="0">
                <a:latin typeface="+mj-ea"/>
                <a:ea typeface="+mj-ea"/>
              </a:rPr>
              <a:t>Ⅰ</a:t>
            </a:r>
            <a:r>
              <a:rPr lang="ja-JP" altLang="en-US" sz="969" dirty="0">
                <a:latin typeface="+mj-ea"/>
                <a:ea typeface="+mj-ea"/>
              </a:rPr>
              <a:t>：「</a:t>
            </a:r>
            <a:r>
              <a:rPr lang="ja-JP" altLang="ja-JP" sz="969" dirty="0">
                <a:latin typeface="+mj-ea"/>
              </a:rPr>
              <a:t>戦後の混乱と貧困の克服の時代（ジャパンミラクル）</a:t>
            </a:r>
            <a:r>
              <a:rPr lang="ja-JP" altLang="en-US" sz="969" dirty="0">
                <a:latin typeface="+mj-ea"/>
              </a:rPr>
              <a:t>のポイント</a:t>
            </a:r>
            <a:endParaRPr lang="en-US" altLang="ja-JP" sz="969" dirty="0">
              <a:latin typeface="+mj-ea"/>
              <a:ea typeface="+mj-ea"/>
            </a:endParaRPr>
          </a:p>
          <a:p>
            <a:pPr eaLnBrk="1" hangingPunct="1">
              <a:defRPr/>
            </a:pPr>
            <a:endParaRPr lang="en-US" altLang="ja-JP" sz="969" dirty="0">
              <a:latin typeface="+mj-ea"/>
              <a:ea typeface="+mj-ea"/>
            </a:endParaRPr>
          </a:p>
          <a:p>
            <a:pPr eaLnBrk="1" hangingPunct="1">
              <a:defRPr/>
            </a:pPr>
            <a:r>
              <a:rPr lang="ja-JP" altLang="en-US" sz="969" dirty="0">
                <a:latin typeface="+mj-ea"/>
                <a:ea typeface="+mj-ea"/>
              </a:rPr>
              <a:t> 戦後の状態</a:t>
            </a:r>
            <a:endParaRPr lang="en-US" altLang="ja-JP" sz="969" dirty="0">
              <a:latin typeface="+mj-ea"/>
              <a:ea typeface="+mj-ea"/>
            </a:endParaRPr>
          </a:p>
          <a:p>
            <a:pPr eaLnBrk="1" hangingPunct="1">
              <a:defRPr/>
            </a:pPr>
            <a:r>
              <a:rPr lang="ja-JP" altLang="ja-JP" sz="969" dirty="0"/>
              <a:t>・全人口７２００万人を養う食料が生産できない</a:t>
            </a:r>
          </a:p>
          <a:p>
            <a:pPr eaLnBrk="1" hangingPunct="1">
              <a:defRPr/>
            </a:pPr>
            <a:r>
              <a:rPr lang="ja-JP" altLang="ja-JP" sz="969" dirty="0"/>
              <a:t>・衣料を紡ぐ繊維もない</a:t>
            </a:r>
          </a:p>
          <a:p>
            <a:pPr eaLnBrk="1" hangingPunct="1">
              <a:defRPr/>
            </a:pPr>
            <a:r>
              <a:rPr lang="ja-JP" altLang="ja-JP" sz="969" dirty="0"/>
              <a:t>・資源（原材料、石油、鉄）もない</a:t>
            </a:r>
          </a:p>
          <a:p>
            <a:pPr eaLnBrk="1" hangingPunct="1">
              <a:defRPr/>
            </a:pPr>
            <a:r>
              <a:rPr lang="ja-JP" altLang="ja-JP" sz="969" dirty="0"/>
              <a:t>・生産レベルに比べて人口が過剰</a:t>
            </a:r>
          </a:p>
          <a:p>
            <a:pPr eaLnBrk="1" hangingPunct="1">
              <a:defRPr/>
            </a:pPr>
            <a:r>
              <a:rPr lang="ja-JP" altLang="ja-JP" sz="969" dirty="0"/>
              <a:t>・人の力と石炭、水　しかない</a:t>
            </a:r>
            <a:endParaRPr lang="ja-JP" altLang="en-US" sz="969" dirty="0">
              <a:latin typeface="+mj-ea"/>
              <a:ea typeface="+mj-ea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DBC88E56-B96A-47AF-9276-B26005250846}"/>
              </a:ext>
            </a:extLst>
          </p:cNvPr>
          <p:cNvSpPr txBox="1"/>
          <p:nvPr/>
        </p:nvSpPr>
        <p:spPr>
          <a:xfrm>
            <a:off x="2971800" y="2280139"/>
            <a:ext cx="3569677" cy="98719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ja-JP" altLang="en-US" sz="969" dirty="0">
                <a:latin typeface="+mj-ea"/>
                <a:ea typeface="+mj-ea"/>
              </a:rPr>
              <a:t> 条件</a:t>
            </a:r>
            <a:endParaRPr lang="en-US" altLang="ja-JP" sz="969" dirty="0">
              <a:latin typeface="+mj-ea"/>
              <a:ea typeface="+mj-ea"/>
            </a:endParaRPr>
          </a:p>
          <a:p>
            <a:pPr eaLnBrk="1" hangingPunct="1">
              <a:defRPr/>
            </a:pPr>
            <a:r>
              <a:rPr lang="ja-JP" altLang="ja-JP" sz="969" dirty="0"/>
              <a:t>・アメリカが『平和』を保障してくれていたので莫大な防衛費を使う必要がなかった</a:t>
            </a:r>
          </a:p>
          <a:p>
            <a:pPr eaLnBrk="1" hangingPunct="1">
              <a:defRPr/>
            </a:pPr>
            <a:r>
              <a:rPr lang="ja-JP" altLang="ja-JP" sz="969" dirty="0"/>
              <a:t>・人口の大部分が同じ民族だったので『言語、宗教、人種や文化』の異質性に多くのエネルギーを使わなくてよかった</a:t>
            </a:r>
          </a:p>
          <a:p>
            <a:pPr eaLnBrk="1" hangingPunct="1">
              <a:defRPr/>
            </a:pPr>
            <a:r>
              <a:rPr lang="ja-JP" altLang="ja-JP" sz="969" dirty="0"/>
              <a:t>・教育レベルが高かった</a:t>
            </a:r>
            <a:endParaRPr lang="ja-JP" altLang="en-US" sz="969" dirty="0">
              <a:latin typeface="+mj-ea"/>
              <a:ea typeface="+mj-ea"/>
            </a:endParaRPr>
          </a:p>
        </p:txBody>
      </p:sp>
      <p:sp>
        <p:nvSpPr>
          <p:cNvPr id="4" name="下矢印 3">
            <a:extLst>
              <a:ext uri="{FF2B5EF4-FFF2-40B4-BE49-F238E27FC236}">
                <a16:creationId xmlns:a16="http://schemas.microsoft.com/office/drawing/2014/main" id="{EA504BD4-411F-4CB6-AB16-86169B0003AC}"/>
              </a:ext>
            </a:extLst>
          </p:cNvPr>
          <p:cNvSpPr/>
          <p:nvPr/>
        </p:nvSpPr>
        <p:spPr>
          <a:xfrm>
            <a:off x="2299190" y="3256084"/>
            <a:ext cx="464526" cy="181708"/>
          </a:xfrm>
          <a:prstGeom prst="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 sz="1662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D554EF3-AD89-40D4-B5AB-6A843E04BBEC}"/>
              </a:ext>
            </a:extLst>
          </p:cNvPr>
          <p:cNvSpPr txBox="1"/>
          <p:nvPr/>
        </p:nvSpPr>
        <p:spPr>
          <a:xfrm>
            <a:off x="504093" y="3575539"/>
            <a:ext cx="5251938" cy="11363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ja-JP" altLang="en-US" sz="969" dirty="0">
                <a:latin typeface="+mn-ea"/>
              </a:rPr>
              <a:t>①製品戦略</a:t>
            </a:r>
            <a:endParaRPr lang="en-US" altLang="ja-JP" sz="969" dirty="0">
              <a:latin typeface="+mn-ea"/>
            </a:endParaRPr>
          </a:p>
          <a:p>
            <a:pPr eaLnBrk="1" hangingPunct="1">
              <a:defRPr/>
            </a:pPr>
            <a:endParaRPr lang="en-US" altLang="ja-JP" sz="969" dirty="0">
              <a:latin typeface="+mn-ea"/>
            </a:endParaRPr>
          </a:p>
          <a:p>
            <a:pPr eaLnBrk="1" hangingPunct="1">
              <a:defRPr/>
            </a:pPr>
            <a:r>
              <a:rPr lang="ja-JP" altLang="en-US" sz="969" dirty="0">
                <a:latin typeface="+mn-ea"/>
              </a:rPr>
              <a:t>②製造戦略</a:t>
            </a:r>
            <a:endParaRPr lang="en-US" altLang="ja-JP" sz="969" dirty="0">
              <a:latin typeface="+mn-ea"/>
            </a:endParaRPr>
          </a:p>
          <a:p>
            <a:pPr eaLnBrk="1" hangingPunct="1">
              <a:defRPr/>
            </a:pPr>
            <a:endParaRPr lang="en-US" altLang="ja-JP" sz="969" dirty="0">
              <a:latin typeface="+mn-ea"/>
            </a:endParaRPr>
          </a:p>
          <a:p>
            <a:pPr eaLnBrk="1" hangingPunct="1">
              <a:defRPr/>
            </a:pPr>
            <a:r>
              <a:rPr lang="ja-JP" altLang="en-US" sz="969" dirty="0">
                <a:latin typeface="+mn-ea"/>
              </a:rPr>
              <a:t>③資金戦略</a:t>
            </a:r>
            <a:endParaRPr lang="en-US" altLang="ja-JP" sz="969" dirty="0">
              <a:latin typeface="+mn-ea"/>
            </a:endParaRPr>
          </a:p>
          <a:p>
            <a:pPr eaLnBrk="1" hangingPunct="1">
              <a:defRPr/>
            </a:pPr>
            <a:endParaRPr lang="en-US" altLang="ja-JP" sz="969" dirty="0">
              <a:latin typeface="+mn-ea"/>
            </a:endParaRPr>
          </a:p>
          <a:p>
            <a:pPr eaLnBrk="1" hangingPunct="1">
              <a:defRPr/>
            </a:pPr>
            <a:r>
              <a:rPr lang="ja-JP" altLang="en-US" sz="969" dirty="0">
                <a:latin typeface="+mn-ea"/>
              </a:rPr>
              <a:t>④貯蓄率の高さ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9F01C1B-E701-4325-8FD7-A8D322C5EFCA}"/>
              </a:ext>
            </a:extLst>
          </p:cNvPr>
          <p:cNvSpPr/>
          <p:nvPr/>
        </p:nvSpPr>
        <p:spPr>
          <a:xfrm>
            <a:off x="385397" y="1982666"/>
            <a:ext cx="6156080" cy="272121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ja-JP" altLang="en-US" sz="1662" dirty="0"/>
              <a:t>①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697F8F69-90DD-4FCE-8C68-506901025B4C}"/>
              </a:ext>
            </a:extLst>
          </p:cNvPr>
          <p:cNvSpPr txBox="1"/>
          <p:nvPr/>
        </p:nvSpPr>
        <p:spPr>
          <a:xfrm>
            <a:off x="339970" y="4755173"/>
            <a:ext cx="3222381" cy="98719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ja-JP" altLang="ja-JP" sz="969" dirty="0">
                <a:latin typeface="+mj-ea"/>
              </a:rPr>
              <a:t>Ⅱ高度経済成長～バブルの時代（ジャパン　アズ　</a:t>
            </a:r>
            <a:r>
              <a:rPr lang="en-US" altLang="ja-JP" sz="969" dirty="0">
                <a:latin typeface="+mj-ea"/>
              </a:rPr>
              <a:t>NO.1</a:t>
            </a:r>
            <a:r>
              <a:rPr lang="ja-JP" altLang="ja-JP" sz="969" dirty="0">
                <a:latin typeface="+mj-ea"/>
              </a:rPr>
              <a:t>）</a:t>
            </a:r>
            <a:endParaRPr lang="en-US" altLang="ja-JP" sz="969" dirty="0">
              <a:latin typeface="+mj-ea"/>
            </a:endParaRPr>
          </a:p>
          <a:p>
            <a:pPr eaLnBrk="1" hangingPunct="1">
              <a:defRPr/>
            </a:pPr>
            <a:endParaRPr lang="en-US" altLang="ja-JP" sz="969" dirty="0">
              <a:latin typeface="+mj-ea"/>
            </a:endParaRPr>
          </a:p>
          <a:p>
            <a:pPr eaLnBrk="1" hangingPunct="1">
              <a:defRPr/>
            </a:pPr>
            <a:endParaRPr lang="en-US" altLang="ja-JP" sz="969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eaLnBrk="1" hangingPunct="1">
              <a:defRPr/>
            </a:pPr>
            <a:endParaRPr lang="en-US" altLang="ja-JP" sz="969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eaLnBrk="1" hangingPunct="1">
              <a:defRPr/>
            </a:pPr>
            <a:endParaRPr lang="en-US" altLang="ja-JP" sz="969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957CF14-CEF1-4863-86E3-E074B4EAB168}"/>
              </a:ext>
            </a:extLst>
          </p:cNvPr>
          <p:cNvSpPr txBox="1"/>
          <p:nvPr/>
        </p:nvSpPr>
        <p:spPr>
          <a:xfrm>
            <a:off x="385397" y="6268915"/>
            <a:ext cx="4771292" cy="3906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ja-JP" altLang="ja-JP" sz="969" dirty="0">
                <a:latin typeface="+mj-ea"/>
              </a:rPr>
              <a:t>Ⅲ：バブル崩壊、阪神淡路大震災、リーマンショック、東日本大震災（失われた２０年）</a:t>
            </a:r>
          </a:p>
        </p:txBody>
      </p:sp>
      <p:sp>
        <p:nvSpPr>
          <p:cNvPr id="11278" name="テキスト ボックス 10">
            <a:extLst>
              <a:ext uri="{FF2B5EF4-FFF2-40B4-BE49-F238E27FC236}">
                <a16:creationId xmlns:a16="http://schemas.microsoft.com/office/drawing/2014/main" id="{A7FFE8B1-6F51-46BB-BEE7-D8833A700C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4977913"/>
            <a:ext cx="3317631" cy="1115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831">
                <a:latin typeface="ＭＳ Ｐ明朝" panose="02020600040205080304" pitchFamily="18" charset="-128"/>
                <a:ea typeface="ＭＳ Ｐ明朝" panose="02020600040205080304" pitchFamily="18" charset="-128"/>
              </a:rPr>
              <a:t>※</a:t>
            </a:r>
            <a:r>
              <a:rPr lang="ja-JP" altLang="en-US" sz="831">
                <a:latin typeface="ＭＳ Ｐ明朝" panose="02020600040205080304" pitchFamily="18" charset="-128"/>
                <a:ea typeface="ＭＳ Ｐ明朝" panose="02020600040205080304" pitchFamily="18" charset="-128"/>
              </a:rPr>
              <a:t>プラザ合意～バブル経済まで</a:t>
            </a:r>
            <a:endParaRPr lang="en-US" altLang="ja-JP" sz="831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831">
                <a:latin typeface="ＭＳ Ｐ明朝" panose="02020600040205080304" pitchFamily="18" charset="-128"/>
                <a:ea typeface="ＭＳ Ｐ明朝" panose="02020600040205080304" pitchFamily="18" charset="-128"/>
              </a:rPr>
              <a:t>↓アメリカは双子（財政赤字と貿易赤字）の赤字に悩む</a:t>
            </a:r>
            <a:endParaRPr lang="en-US" altLang="ja-JP" sz="831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831">
                <a:latin typeface="ＭＳ Ｐ明朝" panose="02020600040205080304" pitchFamily="18" charset="-128"/>
                <a:ea typeface="ＭＳ Ｐ明朝" panose="02020600040205080304" pitchFamily="18" charset="-128"/>
              </a:rPr>
              <a:t>↓円安ドル高から円高ドル安へと政策誘導（</a:t>
            </a:r>
            <a:r>
              <a:rPr lang="en-US" altLang="ja-JP" sz="831">
                <a:latin typeface="ＭＳ Ｐ明朝" panose="02020600040205080304" pitchFamily="18" charset="-128"/>
                <a:ea typeface="ＭＳ Ｐ明朝" panose="02020600040205080304" pitchFamily="18" charset="-128"/>
              </a:rPr>
              <a:t>1985</a:t>
            </a:r>
            <a:r>
              <a:rPr lang="ja-JP" altLang="en-US" sz="831">
                <a:latin typeface="ＭＳ Ｐ明朝" panose="02020600040205080304" pitchFamily="18" charset="-128"/>
                <a:ea typeface="ＭＳ Ｐ明朝" panose="02020600040205080304" pitchFamily="18" charset="-128"/>
              </a:rPr>
              <a:t>年プラザ合意）</a:t>
            </a:r>
            <a:endParaRPr lang="en-US" altLang="ja-JP" sz="831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831">
                <a:latin typeface="ＭＳ Ｐ明朝" panose="02020600040205080304" pitchFamily="18" charset="-128"/>
                <a:ea typeface="ＭＳ Ｐ明朝" panose="02020600040205080304" pitchFamily="18" charset="-128"/>
              </a:rPr>
              <a:t>↓日本は輸出で儲からなくなり円高不況へ</a:t>
            </a:r>
            <a:endParaRPr lang="en-US" altLang="ja-JP" sz="831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831">
                <a:latin typeface="ＭＳ Ｐ明朝" panose="02020600040205080304" pitchFamily="18" charset="-128"/>
                <a:ea typeface="ＭＳ Ｐ明朝" panose="02020600040205080304" pitchFamily="18" charset="-128"/>
              </a:rPr>
              <a:t>↓</a:t>
            </a:r>
            <a:r>
              <a:rPr lang="en-US" altLang="ja-JP" sz="831">
                <a:latin typeface="ＭＳ Ｐ明朝" panose="02020600040205080304" pitchFamily="18" charset="-128"/>
                <a:ea typeface="ＭＳ Ｐ明朝" panose="02020600040205080304" pitchFamily="18" charset="-128"/>
              </a:rPr>
              <a:t>1986</a:t>
            </a:r>
            <a:r>
              <a:rPr lang="ja-JP" altLang="en-US" sz="831">
                <a:latin typeface="ＭＳ Ｐ明朝" panose="02020600040205080304" pitchFamily="18" charset="-128"/>
                <a:ea typeface="ＭＳ Ｐ明朝" panose="02020600040205080304" pitchFamily="18" charset="-128"/>
              </a:rPr>
              <a:t>年日銀が金利を引き下げ、「どんどんお金を使って景気を良くし</a:t>
            </a:r>
            <a:r>
              <a:rPr lang="en-US" altLang="ja-JP" sz="831">
                <a:latin typeface="ＭＳ Ｐ明朝" panose="02020600040205080304" pitchFamily="18" charset="-128"/>
                <a:ea typeface="ＭＳ Ｐ明朝" panose="02020600040205080304" pitchFamily="18" charset="-128"/>
              </a:rPr>
              <a:t/>
            </a:r>
            <a:br>
              <a:rPr lang="en-US" altLang="ja-JP" sz="831">
                <a:latin typeface="ＭＳ Ｐ明朝" panose="02020600040205080304" pitchFamily="18" charset="-128"/>
                <a:ea typeface="ＭＳ Ｐ明朝" panose="02020600040205080304" pitchFamily="18" charset="-128"/>
              </a:rPr>
            </a:br>
            <a:r>
              <a:rPr lang="ja-JP" altLang="en-US" sz="831">
                <a:latin typeface="ＭＳ Ｐ明朝" panose="02020600040205080304" pitchFamily="18" charset="-128"/>
                <a:ea typeface="ＭＳ Ｐ明朝" panose="02020600040205080304" pitchFamily="18" charset="-128"/>
              </a:rPr>
              <a:t>　 てね」政策へ</a:t>
            </a:r>
            <a:endParaRPr lang="en-US" altLang="ja-JP" sz="831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831">
                <a:latin typeface="ＭＳ Ｐ明朝" panose="02020600040205080304" pitchFamily="18" charset="-128"/>
                <a:ea typeface="ＭＳ Ｐ明朝" panose="02020600040205080304" pitchFamily="18" charset="-128"/>
              </a:rPr>
              <a:t>↓株式や土地にお金が流れる</a:t>
            </a:r>
            <a:endParaRPr lang="en-US" altLang="ja-JP" sz="831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831"/>
          </a:p>
        </p:txBody>
      </p:sp>
      <p:sp>
        <p:nvSpPr>
          <p:cNvPr id="11279" name="テキスト ボックス 39">
            <a:extLst>
              <a:ext uri="{FF2B5EF4-FFF2-40B4-BE49-F238E27FC236}">
                <a16:creationId xmlns:a16="http://schemas.microsoft.com/office/drawing/2014/main" id="{BE7520DC-6672-44F4-99B9-BB167C282A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32839" y="8771793"/>
            <a:ext cx="1661746" cy="22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831"/>
              <a:t>出典：リクルートワークス研究所</a:t>
            </a:r>
          </a:p>
        </p:txBody>
      </p:sp>
      <p:pic>
        <p:nvPicPr>
          <p:cNvPr id="11280" name="図 2">
            <a:extLst>
              <a:ext uri="{FF2B5EF4-FFF2-40B4-BE49-F238E27FC236}">
                <a16:creationId xmlns:a16="http://schemas.microsoft.com/office/drawing/2014/main" id="{FC6C97CE-4051-40CD-A97C-3792898C8A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8174" y="6633796"/>
            <a:ext cx="4453303" cy="213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7906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34">
            <a:extLst>
              <a:ext uri="{FF2B5EF4-FFF2-40B4-BE49-F238E27FC236}">
                <a16:creationId xmlns:a16="http://schemas.microsoft.com/office/drawing/2014/main" id="{A61394EE-6657-4444-9B56-9233577C61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616" y="3774831"/>
            <a:ext cx="3449515" cy="1979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テキスト ボックス 59">
            <a:extLst>
              <a:ext uri="{FF2B5EF4-FFF2-40B4-BE49-F238E27FC236}">
                <a16:creationId xmlns:a16="http://schemas.microsoft.com/office/drawing/2014/main" id="{09811DD8-D6CD-4AED-8E90-431AEC6FDD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743" y="3562351"/>
            <a:ext cx="3124200" cy="234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23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●仕事で必要な能力</a:t>
            </a:r>
          </a:p>
        </p:txBody>
      </p:sp>
      <p:pic>
        <p:nvPicPr>
          <p:cNvPr id="12292" name="図 20">
            <a:extLst>
              <a:ext uri="{FF2B5EF4-FFF2-40B4-BE49-F238E27FC236}">
                <a16:creationId xmlns:a16="http://schemas.microsoft.com/office/drawing/2014/main" id="{F5C26728-0339-4974-819C-377223156D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889" y="227135"/>
            <a:ext cx="3618034" cy="301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D874131-7357-401E-8317-54E99CB24AF4}"/>
              </a:ext>
            </a:extLst>
          </p:cNvPr>
          <p:cNvSpPr txBox="1"/>
          <p:nvPr/>
        </p:nvSpPr>
        <p:spPr>
          <a:xfrm>
            <a:off x="3875943" y="2014905"/>
            <a:ext cx="2617177" cy="98719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ja-JP" altLang="en-US" sz="969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時代ごとの産業の内訳</a:t>
            </a:r>
            <a:endParaRPr lang="en-US" altLang="ja-JP" sz="969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eaLnBrk="1" hangingPunct="1">
              <a:defRPr/>
            </a:pPr>
            <a:r>
              <a:rPr lang="ja-JP" altLang="ja-JP" sz="969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・第一次産業＝農業・林業水産業</a:t>
            </a:r>
          </a:p>
          <a:p>
            <a:pPr eaLnBrk="1" hangingPunct="1">
              <a:defRPr/>
            </a:pPr>
            <a:r>
              <a:rPr lang="ja-JP" altLang="ja-JP" sz="969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・第二次産業＝建設業・製造業</a:t>
            </a:r>
          </a:p>
          <a:p>
            <a:pPr eaLnBrk="1" hangingPunct="1">
              <a:defRPr/>
            </a:pPr>
            <a:r>
              <a:rPr lang="ja-JP" altLang="ja-JP" sz="969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・第三次産業＝インフラ、通信・情報行、卸売・小売業、飲食店、金融、サービス、教育等</a:t>
            </a:r>
          </a:p>
          <a:p>
            <a:pPr eaLnBrk="1" hangingPunct="1">
              <a:defRPr/>
            </a:pPr>
            <a:r>
              <a:rPr lang="ja-JP" altLang="en-US" sz="969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（統計局</a:t>
            </a:r>
            <a:r>
              <a:rPr lang="en-US" altLang="ja-JP" sz="969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HP</a:t>
            </a:r>
            <a:r>
              <a:rPr lang="ja-JP" altLang="en-US" sz="969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より）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C97FE12C-3FEC-4890-B2E7-05C5163532C6}"/>
              </a:ext>
            </a:extLst>
          </p:cNvPr>
          <p:cNvSpPr txBox="1"/>
          <p:nvPr/>
        </p:nvSpPr>
        <p:spPr>
          <a:xfrm>
            <a:off x="542192" y="5898174"/>
            <a:ext cx="5915758" cy="128548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ja-JP" altLang="en-US" sz="969" dirty="0">
                <a:latin typeface="HGP創英角ｺﾞｼｯｸUB" pitchFamily="50" charset="-128"/>
                <a:ea typeface="HGP創英角ｺﾞｼｯｸUB" pitchFamily="50" charset="-128"/>
              </a:rPr>
              <a:t>●社会の変化を知る</a:t>
            </a:r>
            <a:endParaRPr lang="en-US" altLang="ja-JP" sz="969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eaLnBrk="1" hangingPunct="1">
              <a:defRPr/>
            </a:pPr>
            <a:endParaRPr lang="en-US" altLang="ja-JP" sz="969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eaLnBrk="1" hangingPunct="1">
              <a:defRPr/>
            </a:pPr>
            <a:r>
              <a:rPr lang="ja-JP" altLang="en-US" sz="969" dirty="0">
                <a:latin typeface="HGP創英角ｺﾞｼｯｸUB" pitchFamily="50" charset="-128"/>
                <a:ea typeface="HGP創英角ｺﾞｼｯｸUB" pitchFamily="50" charset="-128"/>
              </a:rPr>
              <a:t>成長社会　　　　　　　　　　　　　　　</a:t>
            </a:r>
            <a:r>
              <a:rPr lang="en-US" altLang="ja-JP" sz="969" dirty="0">
                <a:latin typeface="HGP創英角ｺﾞｼｯｸUB" pitchFamily="50" charset="-128"/>
                <a:ea typeface="HGP創英角ｺﾞｼｯｸUB" pitchFamily="50" charset="-128"/>
              </a:rPr>
              <a:t>※</a:t>
            </a:r>
            <a:r>
              <a:rPr lang="ja-JP" altLang="en-US" sz="969" dirty="0">
                <a:latin typeface="HGP創英角ｺﾞｼｯｸUB" pitchFamily="50" charset="-128"/>
                <a:ea typeface="HGP創英角ｺﾞｼｯｸUB" pitchFamily="50" charset="-128"/>
              </a:rPr>
              <a:t>成長社会で求められる力は</a:t>
            </a:r>
            <a:r>
              <a:rPr lang="en-US" altLang="ja-JP" sz="969" dirty="0">
                <a:latin typeface="HGP創英角ｺﾞｼｯｸUB" pitchFamily="50" charset="-128"/>
                <a:ea typeface="HGP創英角ｺﾞｼｯｸUB" pitchFamily="50" charset="-128"/>
              </a:rPr>
              <a:t>【</a:t>
            </a:r>
            <a:r>
              <a:rPr lang="ja-JP" altLang="en-US" sz="969" dirty="0">
                <a:latin typeface="HGP創英角ｺﾞｼｯｸUB" pitchFamily="50" charset="-128"/>
                <a:ea typeface="HGP創英角ｺﾞｼｯｸUB" pitchFamily="50" charset="-128"/>
              </a:rPr>
              <a:t>　　　　　　　　　　　　　　　　　　　　　　　　　　</a:t>
            </a:r>
            <a:r>
              <a:rPr lang="en-US" altLang="ja-JP" sz="969" dirty="0">
                <a:latin typeface="HGP創英角ｺﾞｼｯｸUB" pitchFamily="50" charset="-128"/>
                <a:ea typeface="HGP創英角ｺﾞｼｯｸUB" pitchFamily="50" charset="-128"/>
              </a:rPr>
              <a:t>】</a:t>
            </a:r>
          </a:p>
          <a:p>
            <a:pPr eaLnBrk="1" hangingPunct="1">
              <a:defRPr/>
            </a:pPr>
            <a:endParaRPr lang="en-US" altLang="ja-JP" sz="969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eaLnBrk="1" hangingPunct="1">
              <a:defRPr/>
            </a:pPr>
            <a:r>
              <a:rPr lang="ja-JP" altLang="en-US" sz="969" dirty="0">
                <a:latin typeface="HGP創英角ｺﾞｼｯｸUB" pitchFamily="50" charset="-128"/>
                <a:ea typeface="HGP創英角ｺﾞｼｯｸUB" pitchFamily="50" charset="-128"/>
              </a:rPr>
              <a:t>　　↑</a:t>
            </a:r>
            <a:endParaRPr lang="en-US" altLang="ja-JP" sz="969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eaLnBrk="1" hangingPunct="1">
              <a:defRPr/>
            </a:pPr>
            <a:r>
              <a:rPr lang="ja-JP" altLang="en-US" sz="969" dirty="0">
                <a:latin typeface="HGP創英角ｺﾞｼｯｸUB" pitchFamily="50" charset="-128"/>
                <a:ea typeface="HGP創英角ｺﾞｼｯｸUB" pitchFamily="50" charset="-128"/>
              </a:rPr>
              <a:t>概ね１９９０年代</a:t>
            </a:r>
            <a:endParaRPr lang="en-US" altLang="ja-JP" sz="969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eaLnBrk="1" hangingPunct="1">
              <a:defRPr/>
            </a:pPr>
            <a:r>
              <a:rPr lang="ja-JP" altLang="en-US" sz="969" dirty="0">
                <a:latin typeface="HGP創英角ｺﾞｼｯｸUB" pitchFamily="50" charset="-128"/>
                <a:ea typeface="HGP創英角ｺﾞｼｯｸUB" pitchFamily="50" charset="-128"/>
              </a:rPr>
              <a:t>　　↓</a:t>
            </a:r>
            <a:endParaRPr lang="en-US" altLang="ja-JP" sz="969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eaLnBrk="1" hangingPunct="1">
              <a:defRPr/>
            </a:pPr>
            <a:r>
              <a:rPr lang="ja-JP" altLang="en-US" sz="969" dirty="0">
                <a:latin typeface="HGP創英角ｺﾞｼｯｸUB" pitchFamily="50" charset="-128"/>
                <a:ea typeface="HGP創英角ｺﾞｼｯｸUB" pitchFamily="50" charset="-128"/>
              </a:rPr>
              <a:t>成熟社会　　　　　　　　　　　　　　　</a:t>
            </a:r>
            <a:r>
              <a:rPr lang="en-US" altLang="ja-JP" sz="969" dirty="0">
                <a:latin typeface="HGP創英角ｺﾞｼｯｸUB" pitchFamily="50" charset="-128"/>
                <a:ea typeface="HGP創英角ｺﾞｼｯｸUB" pitchFamily="50" charset="-128"/>
              </a:rPr>
              <a:t>※</a:t>
            </a:r>
            <a:r>
              <a:rPr lang="ja-JP" altLang="en-US" sz="969" dirty="0">
                <a:latin typeface="HGP創英角ｺﾞｼｯｸUB" pitchFamily="50" charset="-128"/>
                <a:ea typeface="HGP創英角ｺﾞｼｯｸUB" pitchFamily="50" charset="-128"/>
              </a:rPr>
              <a:t>成熟社会で求められる力は</a:t>
            </a:r>
            <a:r>
              <a:rPr lang="en-US" altLang="ja-JP" sz="969" dirty="0">
                <a:latin typeface="HGP創英角ｺﾞｼｯｸUB" pitchFamily="50" charset="-128"/>
                <a:ea typeface="HGP創英角ｺﾞｼｯｸUB" pitchFamily="50" charset="-128"/>
              </a:rPr>
              <a:t>【</a:t>
            </a:r>
            <a:r>
              <a:rPr lang="ja-JP" altLang="en-US" sz="969" dirty="0">
                <a:latin typeface="HGP創英角ｺﾞｼｯｸUB" pitchFamily="50" charset="-128"/>
                <a:ea typeface="HGP創英角ｺﾞｼｯｸUB" pitchFamily="50" charset="-128"/>
              </a:rPr>
              <a:t>　　　　　　　　　　　　　　　　　　　　　　　　　　</a:t>
            </a:r>
            <a:r>
              <a:rPr lang="en-US" altLang="ja-JP" sz="969" dirty="0">
                <a:latin typeface="HGP創英角ｺﾞｼｯｸUB" pitchFamily="50" charset="-128"/>
                <a:ea typeface="HGP創英角ｺﾞｼｯｸUB" pitchFamily="50" charset="-128"/>
              </a:rPr>
              <a:t>】</a:t>
            </a:r>
            <a:endParaRPr lang="ja-JP" altLang="en-US" sz="969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A48B1D2A-C662-45B7-8CBC-F67019E13204}"/>
              </a:ext>
            </a:extLst>
          </p:cNvPr>
          <p:cNvSpPr/>
          <p:nvPr/>
        </p:nvSpPr>
        <p:spPr>
          <a:xfrm>
            <a:off x="438150" y="5835162"/>
            <a:ext cx="6049108" cy="144633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 sz="1662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683F3C6D-6400-4C8D-91A4-2DFCC84914AF}"/>
              </a:ext>
            </a:extLst>
          </p:cNvPr>
          <p:cNvSpPr txBox="1"/>
          <p:nvPr/>
        </p:nvSpPr>
        <p:spPr>
          <a:xfrm>
            <a:off x="370743" y="3383574"/>
            <a:ext cx="4387362" cy="24147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ja-JP" altLang="ja-JP" sz="969" dirty="0">
                <a:latin typeface="+mn-ea"/>
              </a:rPr>
              <a:t>Ⅳ：脱デフレ、産業創出、グローバル化の時代（</a:t>
            </a:r>
            <a:r>
              <a:rPr lang="ja-JP" altLang="en-US" sz="969" dirty="0">
                <a:latin typeface="+mn-ea"/>
              </a:rPr>
              <a:t>不確かな未来の</a:t>
            </a:r>
            <a:r>
              <a:rPr lang="ja-JP" altLang="ja-JP" sz="969" dirty="0">
                <a:latin typeface="+mn-ea"/>
              </a:rPr>
              <a:t>時代）</a:t>
            </a: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258FD714-6FD4-4B37-83E2-FC8E41D1E955}"/>
              </a:ext>
            </a:extLst>
          </p:cNvPr>
          <p:cNvSpPr/>
          <p:nvPr/>
        </p:nvSpPr>
        <p:spPr>
          <a:xfrm>
            <a:off x="444012" y="7356231"/>
            <a:ext cx="6049108" cy="62865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 sz="1662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F97B435C-D116-42AB-B642-D9FA33117908}"/>
              </a:ext>
            </a:extLst>
          </p:cNvPr>
          <p:cNvSpPr txBox="1"/>
          <p:nvPr/>
        </p:nvSpPr>
        <p:spPr>
          <a:xfrm>
            <a:off x="451339" y="7322527"/>
            <a:ext cx="2305050" cy="24147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ja-JP" altLang="en-US" sz="969" dirty="0">
                <a:ea typeface="ＭＳ Ｐゴシック" charset="-128"/>
              </a:rPr>
              <a:t>●あなたは</a:t>
            </a:r>
            <a:r>
              <a:rPr lang="en-US" altLang="ja-JP" sz="969" dirty="0">
                <a:ea typeface="ＭＳ Ｐゴシック" charset="-128"/>
              </a:rPr>
              <a:t>A</a:t>
            </a:r>
            <a:r>
              <a:rPr lang="ja-JP" altLang="en-US" sz="969" dirty="0">
                <a:ea typeface="ＭＳ Ｐゴシック" charset="-128"/>
              </a:rPr>
              <a:t>　</a:t>
            </a:r>
            <a:r>
              <a:rPr lang="en-US" altLang="ja-JP" sz="969" dirty="0">
                <a:ea typeface="ＭＳ Ｐゴシック" charset="-128"/>
              </a:rPr>
              <a:t>or</a:t>
            </a:r>
            <a:r>
              <a:rPr lang="ja-JP" altLang="en-US" sz="969" dirty="0">
                <a:ea typeface="ＭＳ Ｐゴシック" charset="-128"/>
              </a:rPr>
              <a:t>　</a:t>
            </a:r>
            <a:r>
              <a:rPr lang="en-US" altLang="ja-JP" sz="969" dirty="0">
                <a:ea typeface="ＭＳ Ｐゴシック" charset="-128"/>
              </a:rPr>
              <a:t>B </a:t>
            </a:r>
            <a:r>
              <a:rPr lang="ja-JP" altLang="en-US" sz="969" dirty="0">
                <a:ea typeface="ＭＳ Ｐゴシック" charset="-128"/>
              </a:rPr>
              <a:t>どっちを選ぶ！？</a:t>
            </a:r>
            <a:endParaRPr lang="en-US" altLang="ja-JP" sz="969" dirty="0">
              <a:ea typeface="ＭＳ Ｐゴシック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A1EB0D6F-818C-457D-BCAF-C1FD84358F83}"/>
              </a:ext>
            </a:extLst>
          </p:cNvPr>
          <p:cNvSpPr txBox="1"/>
          <p:nvPr/>
        </p:nvSpPr>
        <p:spPr>
          <a:xfrm>
            <a:off x="444012" y="7984882"/>
            <a:ext cx="5045319" cy="98719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ja-JP" altLang="en-US" sz="969" dirty="0">
                <a:ea typeface="ＭＳ Ｐゴシック" charset="-128"/>
              </a:rPr>
              <a:t>●２０代前半の内に身につけたい４つのこと（提案）</a:t>
            </a:r>
            <a:endParaRPr lang="en-US" altLang="ja-JP" sz="969" dirty="0">
              <a:ea typeface="ＭＳ Ｐゴシック" charset="-128"/>
            </a:endParaRPr>
          </a:p>
          <a:p>
            <a:pPr eaLnBrk="1" hangingPunct="1">
              <a:defRPr/>
            </a:pPr>
            <a:endParaRPr lang="en-US" altLang="ja-JP" sz="969" dirty="0">
              <a:ea typeface="ＭＳ Ｐゴシック" charset="-128"/>
            </a:endParaRPr>
          </a:p>
          <a:p>
            <a:pPr eaLnBrk="1" hangingPunct="1">
              <a:defRPr/>
            </a:pPr>
            <a:r>
              <a:rPr lang="ja-JP" altLang="en-US" sz="969" dirty="0">
                <a:ea typeface="ＭＳ Ｐゴシック" charset="-128"/>
              </a:rPr>
              <a:t>①</a:t>
            </a:r>
            <a:endParaRPr lang="en-US" altLang="ja-JP" sz="969" dirty="0">
              <a:ea typeface="ＭＳ Ｐゴシック" charset="-128"/>
            </a:endParaRPr>
          </a:p>
          <a:p>
            <a:pPr eaLnBrk="1" hangingPunct="1">
              <a:defRPr/>
            </a:pPr>
            <a:r>
              <a:rPr lang="ja-JP" altLang="en-US" sz="969" dirty="0">
                <a:ea typeface="ＭＳ Ｐゴシック" charset="-128"/>
              </a:rPr>
              <a:t>②</a:t>
            </a:r>
            <a:endParaRPr lang="en-US" altLang="ja-JP" sz="969" dirty="0">
              <a:ea typeface="ＭＳ Ｐゴシック" charset="-128"/>
            </a:endParaRPr>
          </a:p>
          <a:p>
            <a:pPr eaLnBrk="1" hangingPunct="1">
              <a:defRPr/>
            </a:pPr>
            <a:r>
              <a:rPr lang="ja-JP" altLang="en-US" sz="969" dirty="0">
                <a:ea typeface="ＭＳ Ｐゴシック" charset="-128"/>
              </a:rPr>
              <a:t>③</a:t>
            </a:r>
            <a:endParaRPr lang="en-US" altLang="ja-JP" sz="969" dirty="0">
              <a:ea typeface="ＭＳ Ｐゴシック" charset="-128"/>
            </a:endParaRPr>
          </a:p>
          <a:p>
            <a:pPr eaLnBrk="1" hangingPunct="1">
              <a:defRPr/>
            </a:pPr>
            <a:r>
              <a:rPr lang="ja-JP" altLang="en-US" sz="969" dirty="0">
                <a:ea typeface="ＭＳ Ｐゴシック" charset="-128"/>
              </a:rPr>
              <a:t>④</a:t>
            </a:r>
            <a:endParaRPr lang="en-US" altLang="ja-JP" sz="969" dirty="0">
              <a:ea typeface="ＭＳ Ｐゴシック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501</TotalTime>
  <Words>377</Words>
  <Application>Microsoft Office PowerPoint</Application>
  <PresentationFormat>画面に合わせる (4:3)</PresentationFormat>
  <Paragraphs>59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2" baseType="lpstr">
      <vt:lpstr>HGP創英角ｺﾞｼｯｸUB</vt:lpstr>
      <vt:lpstr>ＭＳ Ｐゴシック</vt:lpstr>
      <vt:lpstr>ＭＳ Ｐ明朝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キャリアデザインⅠ：第６回～社会はキミを待っている～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Career PlanningⅠ：Lesson6～Society is waiting for you.～</dc:title>
  <dc:creator>石井 三恵</dc:creator>
  <cp:lastModifiedBy>石井 三恵</cp:lastModifiedBy>
  <cp:revision>8</cp:revision>
  <dcterms:created xsi:type="dcterms:W3CDTF">2018-08-16T07:01:37Z</dcterms:created>
  <dcterms:modified xsi:type="dcterms:W3CDTF">2022-02-04T09:31:40Z</dcterms:modified>
</cp:coreProperties>
</file>