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75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94660"/>
  </p:normalViewPr>
  <p:slideViewPr>
    <p:cSldViewPr snapToGrid="0">
      <p:cViewPr varScale="1">
        <p:scale>
          <a:sx n="68" d="100"/>
          <a:sy n="68" d="100"/>
        </p:scale>
        <p:origin x="220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0C08-EC37-4507-A77E-FE3ED640EA81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1BF-1AC8-49F7-820E-F78CB27CE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80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0C08-EC37-4507-A77E-FE3ED640EA81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1BF-1AC8-49F7-820E-F78CB27CE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82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0C08-EC37-4507-A77E-FE3ED640EA81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1BF-1AC8-49F7-820E-F78CB27CE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75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0C08-EC37-4507-A77E-FE3ED640EA81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1BF-1AC8-49F7-820E-F78CB27CE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59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0C08-EC37-4507-A77E-FE3ED640EA81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1BF-1AC8-49F7-820E-F78CB27CE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92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0C08-EC37-4507-A77E-FE3ED640EA81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1BF-1AC8-49F7-820E-F78CB27CE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62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0C08-EC37-4507-A77E-FE3ED640EA81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1BF-1AC8-49F7-820E-F78CB27CE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24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0C08-EC37-4507-A77E-FE3ED640EA81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1BF-1AC8-49F7-820E-F78CB27CE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91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0C08-EC37-4507-A77E-FE3ED640EA81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1BF-1AC8-49F7-820E-F78CB27CE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9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0C08-EC37-4507-A77E-FE3ED640EA81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1BF-1AC8-49F7-820E-F78CB27CE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77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20C08-EC37-4507-A77E-FE3ED640EA81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1BF-1AC8-49F7-820E-F78CB27CE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35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20C08-EC37-4507-A77E-FE3ED640EA81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F51BF-1AC8-49F7-820E-F78CB27CE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60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emf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テキスト ボックス 3">
            <a:extLst>
              <a:ext uri="{FF2B5EF4-FFF2-40B4-BE49-F238E27FC236}">
                <a16:creationId xmlns:a16="http://schemas.microsoft.com/office/drawing/2014/main" id="{FE15A60B-FD44-4F82-B7DF-87657ACCE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54" y="131885"/>
            <a:ext cx="5983166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Career </a:t>
            </a:r>
            <a:r>
              <a:rPr lang="en-US" altLang="ja-JP" sz="1292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DesignⅠ</a:t>
            </a:r>
            <a:r>
              <a:rPr lang="ja-JP" altLang="en-US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Lesson7</a:t>
            </a:r>
            <a:r>
              <a:rPr lang="ja-JP" altLang="en-US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How society works. ①</a:t>
            </a:r>
            <a:r>
              <a:rPr lang="ja-JP" altLang="en-US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～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BBDBBF6-5A85-4119-9073-DDE77EC1F900}"/>
              </a:ext>
            </a:extLst>
          </p:cNvPr>
          <p:cNvCxnSpPr/>
          <p:nvPr/>
        </p:nvCxnSpPr>
        <p:spPr>
          <a:xfrm>
            <a:off x="357554" y="392723"/>
            <a:ext cx="59831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16" name="テキスト ボックス 6">
            <a:extLst>
              <a:ext uri="{FF2B5EF4-FFF2-40B4-BE49-F238E27FC236}">
                <a16:creationId xmlns:a16="http://schemas.microsoft.com/office/drawing/2014/main" id="{28A5F170-5DA7-4F6A-813D-6D721F17E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93" y="735624"/>
            <a:ext cx="4254012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What is Gross Domestic Product (GDP)? </a:t>
            </a:r>
            <a:endParaRPr lang="ja-JP" altLang="en-US" sz="110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317" name="テキスト ボックス 8">
            <a:extLst>
              <a:ext uri="{FF2B5EF4-FFF2-40B4-BE49-F238E27FC236}">
                <a16:creationId xmlns:a16="http://schemas.microsoft.com/office/drawing/2014/main" id="{69DE64EE-0B66-4DEE-B0BF-59CA09394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74" y="1148042"/>
            <a:ext cx="3469722" cy="43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Newly created items and services are called [                           ].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50FDB71-FDD0-48AA-9BA1-42209FBF5BEA}"/>
              </a:ext>
            </a:extLst>
          </p:cNvPr>
          <p:cNvSpPr/>
          <p:nvPr/>
        </p:nvSpPr>
        <p:spPr>
          <a:xfrm>
            <a:off x="370743" y="685800"/>
            <a:ext cx="5978769" cy="9964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62"/>
          </a:p>
        </p:txBody>
      </p:sp>
      <p:sp>
        <p:nvSpPr>
          <p:cNvPr id="13319" name="テキスト ボックス 10">
            <a:extLst>
              <a:ext uri="{FF2B5EF4-FFF2-40B4-BE49-F238E27FC236}">
                <a16:creationId xmlns:a16="http://schemas.microsoft.com/office/drawing/2014/main" id="{7F7AA97A-D422-4579-AFFD-D0E3C9476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1" y="1795097"/>
            <a:ext cx="5677902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understand the principle of equivalence of three aspects of national income.</a:t>
            </a:r>
            <a:endParaRPr lang="ja-JP" altLang="en-US" sz="110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3320" name="Picture 3">
            <a:extLst>
              <a:ext uri="{FF2B5EF4-FFF2-40B4-BE49-F238E27FC236}">
                <a16:creationId xmlns:a16="http://schemas.microsoft.com/office/drawing/2014/main" id="{DDED8D5D-29FC-48AB-88C9-8A7C8A88B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92" y="2161442"/>
            <a:ext cx="2494085" cy="1745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5815652-DFA9-4357-89E5-F66BC058CB1A}"/>
              </a:ext>
            </a:extLst>
          </p:cNvPr>
          <p:cNvSpPr/>
          <p:nvPr/>
        </p:nvSpPr>
        <p:spPr>
          <a:xfrm>
            <a:off x="359020" y="1802423"/>
            <a:ext cx="5981700" cy="205886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62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45C5E0E-38FD-4967-9DEF-46795BCB0310}"/>
              </a:ext>
            </a:extLst>
          </p:cNvPr>
          <p:cNvSpPr txBox="1"/>
          <p:nvPr/>
        </p:nvSpPr>
        <p:spPr>
          <a:xfrm>
            <a:off x="364882" y="4003403"/>
            <a:ext cx="2307980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110" dirty="0">
                <a:latin typeface="HGP創英角ｺﾞｼｯｸUB" pitchFamily="50" charset="-128"/>
                <a:ea typeface="HGP創英角ｺﾞｼｯｸUB" pitchFamily="50" charset="-128"/>
              </a:rPr>
              <a:t>Studying the types of industries</a:t>
            </a:r>
            <a:r>
              <a:rPr lang="ja-JP" altLang="en-US" sz="1110" dirty="0">
                <a:latin typeface="HGP創英角ｺﾞｼｯｸUB" pitchFamily="50" charset="-128"/>
                <a:ea typeface="HGP創英角ｺﾞｼｯｸUB" pitchFamily="50" charset="-128"/>
              </a:rPr>
              <a:t>！</a:t>
            </a:r>
          </a:p>
        </p:txBody>
      </p:sp>
      <p:pic>
        <p:nvPicPr>
          <p:cNvPr id="13324" name="Picture 5">
            <a:extLst>
              <a:ext uri="{FF2B5EF4-FFF2-40B4-BE49-F238E27FC236}">
                <a16:creationId xmlns:a16="http://schemas.microsoft.com/office/drawing/2014/main" id="{4D3FA3D8-C101-4C34-8D6D-2D70BB1F3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69" y="4266000"/>
            <a:ext cx="2239108" cy="1635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6">
            <a:extLst>
              <a:ext uri="{FF2B5EF4-FFF2-40B4-BE49-F238E27FC236}">
                <a16:creationId xmlns:a16="http://schemas.microsoft.com/office/drawing/2014/main" id="{2BE63C1D-E3CB-4CBF-AAE0-F0146A4B2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70" y="4295760"/>
            <a:ext cx="2372458" cy="1516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3C17170-C17E-404E-B8F0-01D516412A91}"/>
              </a:ext>
            </a:extLst>
          </p:cNvPr>
          <p:cNvSpPr txBox="1"/>
          <p:nvPr/>
        </p:nvSpPr>
        <p:spPr>
          <a:xfrm>
            <a:off x="3502270" y="3989841"/>
            <a:ext cx="2127738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050" b="1" dirty="0"/>
              <a:t>In the case of clothes:</a:t>
            </a:r>
            <a:endParaRPr lang="ja-JP" altLang="en-US" sz="969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E14E4D3-AFED-41FD-B7E7-A2142E0B443E}"/>
              </a:ext>
            </a:extLst>
          </p:cNvPr>
          <p:cNvSpPr/>
          <p:nvPr/>
        </p:nvSpPr>
        <p:spPr>
          <a:xfrm>
            <a:off x="361950" y="3971193"/>
            <a:ext cx="5983165" cy="2060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62"/>
          </a:p>
        </p:txBody>
      </p:sp>
      <p:sp>
        <p:nvSpPr>
          <p:cNvPr id="13328" name="テキスト ボックス 19">
            <a:extLst>
              <a:ext uri="{FF2B5EF4-FFF2-40B4-BE49-F238E27FC236}">
                <a16:creationId xmlns:a16="http://schemas.microsoft.com/office/drawing/2014/main" id="{2DE74880-7E04-42FA-AAFD-5C6A0BE7C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520" y="751743"/>
            <a:ext cx="2035419" cy="859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83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About 512 trillion yen (2007)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83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About 471 trillion yen (2009)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83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About 470 trillion yen (2011)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83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About 488 trillion yen (2014)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83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   *IMF</a:t>
            </a:r>
            <a:r>
              <a:rPr lang="ja-JP" altLang="en-US" sz="83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lang="en-US" altLang="ja-JP" sz="83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World Economic Outlook Databases (October edition, 2014)</a:t>
            </a:r>
            <a:endParaRPr lang="en-US" altLang="ja-JP" sz="738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3329" name="テキスト ボックス 60">
            <a:extLst>
              <a:ext uri="{FF2B5EF4-FFF2-40B4-BE49-F238E27FC236}">
                <a16:creationId xmlns:a16="http://schemas.microsoft.com/office/drawing/2014/main" id="{9B8B2036-B64C-4670-B460-9BC701F27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89" y="401516"/>
            <a:ext cx="2392973" cy="24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1. About GDP and line of business</a:t>
            </a:r>
            <a:endParaRPr lang="ja-JP" altLang="en-US" sz="1015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1D5CFD1-B3E6-4C39-92E0-FDA49CA39004}"/>
              </a:ext>
            </a:extLst>
          </p:cNvPr>
          <p:cNvSpPr/>
          <p:nvPr/>
        </p:nvSpPr>
        <p:spPr>
          <a:xfrm>
            <a:off x="360485" y="6498982"/>
            <a:ext cx="2735874" cy="2193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536D0C7-6AD0-4851-9E0A-9A147D0FF3A8}"/>
              </a:ext>
            </a:extLst>
          </p:cNvPr>
          <p:cNvSpPr txBox="1"/>
          <p:nvPr/>
        </p:nvSpPr>
        <p:spPr>
          <a:xfrm>
            <a:off x="370743" y="6498982"/>
            <a:ext cx="2725615" cy="20311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◆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Functions of Currency</a:t>
            </a:r>
          </a:p>
          <a:p>
            <a:pPr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　　　　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</a:p>
          <a:p>
            <a:pPr eaLnBrk="1" hangingPunct="1"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　　　　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</a:p>
          <a:p>
            <a:pPr eaLnBrk="1" hangingPunct="1"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　　　　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</a:p>
          <a:p>
            <a:pPr eaLnBrk="1" hangingPunct="1"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If seen from economic viewpoint【</a:t>
            </a: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　　　　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</a:p>
          <a:p>
            <a:pPr eaLnBrk="1" hangingPunct="1"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If seen from exchange function【</a:t>
            </a: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　　　　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299DFFD-E7D1-4A3D-903F-DB6E1D722FC7}"/>
              </a:ext>
            </a:extLst>
          </p:cNvPr>
          <p:cNvSpPr/>
          <p:nvPr/>
        </p:nvSpPr>
        <p:spPr>
          <a:xfrm>
            <a:off x="3225312" y="6498982"/>
            <a:ext cx="3124200" cy="2193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13333" name="テキスト ボックス 59">
            <a:extLst>
              <a:ext uri="{FF2B5EF4-FFF2-40B4-BE49-F238E27FC236}">
                <a16:creationId xmlns:a16="http://schemas.microsoft.com/office/drawing/2014/main" id="{D1F5158C-5EE6-4E20-AE2A-262FD8529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223489"/>
            <a:ext cx="2392974" cy="24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②Currency and labor</a:t>
            </a:r>
            <a:endParaRPr lang="ja-JP" altLang="en-US" sz="1015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23C02E5-120B-47CD-BE88-0890903E5803}"/>
              </a:ext>
            </a:extLst>
          </p:cNvPr>
          <p:cNvSpPr txBox="1"/>
          <p:nvPr/>
        </p:nvSpPr>
        <p:spPr>
          <a:xfrm>
            <a:off x="3251689" y="6501912"/>
            <a:ext cx="3090496" cy="21593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◆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Requirements for currency</a:t>
            </a:r>
          </a:p>
          <a:p>
            <a:pPr>
              <a:defRPr/>
            </a:pPr>
            <a:endParaRPr lang="en-US" altLang="ja-JP" sz="831" dirty="0">
              <a:latin typeface="ＭＳ Ｐ明朝" pitchFamily="18" charset="-128"/>
              <a:ea typeface="ＭＳ Ｐ明朝" pitchFamily="18" charset="-128"/>
            </a:endParaRPr>
          </a:p>
          <a:p>
            <a:pPr>
              <a:defRPr/>
            </a:pPr>
            <a:r>
              <a:rPr lang="ja-JP" altLang="en-US" sz="831" dirty="0">
                <a:latin typeface="Arial" panose="020B0604020202020204" pitchFamily="34" charset="0"/>
                <a:ea typeface="ＭＳ Ｐ明朝" pitchFamily="18" charset="-128"/>
                <a:cs typeface="Arial" panose="020B0604020202020204" pitchFamily="34" charset="0"/>
              </a:rPr>
              <a:t>●</a:t>
            </a:r>
            <a:r>
              <a:rPr lang="en-US" altLang="ja-JP" sz="831" dirty="0">
                <a:latin typeface="Arial" panose="020B0604020202020204" pitchFamily="34" charset="0"/>
                <a:ea typeface="ＭＳ Ｐ明朝" pitchFamily="18" charset="-128"/>
                <a:cs typeface="Arial" panose="020B0604020202020204" pitchFamily="34" charset="0"/>
              </a:rPr>
              <a:t>Easy to store and carry</a:t>
            </a:r>
          </a:p>
          <a:p>
            <a:pPr>
              <a:defRPr/>
            </a:pPr>
            <a:endParaRPr lang="en-US" altLang="ja-JP" sz="831" dirty="0">
              <a:latin typeface="Arial" panose="020B0604020202020204" pitchFamily="34" charset="0"/>
              <a:ea typeface="ＭＳ Ｐ明朝" pitchFamily="18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831" dirty="0">
                <a:latin typeface="Arial" panose="020B0604020202020204" pitchFamily="34" charset="0"/>
                <a:ea typeface="ＭＳ Ｐ明朝" pitchFamily="18" charset="-128"/>
                <a:cs typeface="Arial" panose="020B0604020202020204" pitchFamily="34" charset="0"/>
              </a:rPr>
              <a:t>●The value is kept before it is exchanged.</a:t>
            </a:r>
          </a:p>
          <a:p>
            <a:pPr>
              <a:defRPr/>
            </a:pPr>
            <a:endParaRPr lang="en-US" altLang="ja-JP" sz="831" dirty="0">
              <a:latin typeface="Arial" panose="020B0604020202020204" pitchFamily="34" charset="0"/>
              <a:ea typeface="ＭＳ Ｐ明朝" pitchFamily="18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831" dirty="0">
                <a:latin typeface="Arial" panose="020B0604020202020204" pitchFamily="34" charset="0"/>
                <a:ea typeface="ＭＳ Ｐ明朝" pitchFamily="18" charset="-128"/>
                <a:cs typeface="Arial" panose="020B0604020202020204" pitchFamily="34" charset="0"/>
              </a:rPr>
              <a:t>●Easy to distinguish between good and bad currencies </a:t>
            </a:r>
            <a:r>
              <a:rPr lang="ja-JP" altLang="en-US" sz="831" dirty="0">
                <a:latin typeface="Arial" panose="020B0604020202020204" pitchFamily="34" charset="0"/>
                <a:ea typeface="ＭＳ Ｐ明朝" pitchFamily="18" charset="-128"/>
                <a:cs typeface="Arial" panose="020B0604020202020204" pitchFamily="34" charset="0"/>
              </a:rPr>
              <a:t>　</a:t>
            </a:r>
            <a:endParaRPr lang="en-US" altLang="ja-JP" sz="831" dirty="0">
              <a:latin typeface="Arial" panose="020B0604020202020204" pitchFamily="34" charset="0"/>
              <a:ea typeface="ＭＳ Ｐ明朝" pitchFamily="18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ja-JP" altLang="en-US" sz="831" dirty="0">
                <a:latin typeface="Arial" panose="020B0604020202020204" pitchFamily="34" charset="0"/>
                <a:ea typeface="ＭＳ Ｐ明朝" pitchFamily="18" charset="-128"/>
                <a:cs typeface="Arial" panose="020B0604020202020204" pitchFamily="34" charset="0"/>
              </a:rPr>
              <a:t>　 </a:t>
            </a:r>
            <a:r>
              <a:rPr lang="en-US" altLang="ja-JP" sz="831" dirty="0">
                <a:latin typeface="Arial" panose="020B0604020202020204" pitchFamily="34" charset="0"/>
                <a:ea typeface="ＭＳ Ｐ明朝" pitchFamily="18" charset="-128"/>
                <a:cs typeface="Arial" panose="020B0604020202020204" pitchFamily="34" charset="0"/>
              </a:rPr>
              <a:t>without specialized knowledge</a:t>
            </a:r>
          </a:p>
          <a:p>
            <a:pPr>
              <a:defRPr/>
            </a:pPr>
            <a:endParaRPr lang="en-US" altLang="ja-JP" sz="831" dirty="0">
              <a:latin typeface="Arial" panose="020B0604020202020204" pitchFamily="34" charset="0"/>
              <a:ea typeface="ＭＳ Ｐ明朝" pitchFamily="18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831" dirty="0">
                <a:latin typeface="Arial" panose="020B0604020202020204" pitchFamily="34" charset="0"/>
                <a:ea typeface="ＭＳ Ｐ明朝" pitchFamily="18" charset="-128"/>
                <a:cs typeface="Arial" panose="020B0604020202020204" pitchFamily="34" charset="0"/>
              </a:rPr>
              <a:t>●Being rare</a:t>
            </a:r>
          </a:p>
          <a:p>
            <a:pPr>
              <a:defRPr/>
            </a:pPr>
            <a:endParaRPr lang="en-US" altLang="ja-JP" sz="831" dirty="0">
              <a:latin typeface="Arial" panose="020B0604020202020204" pitchFamily="34" charset="0"/>
              <a:ea typeface="ＭＳ Ｐ明朝" pitchFamily="18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831" dirty="0">
                <a:latin typeface="Arial" panose="020B0604020202020204" pitchFamily="34" charset="0"/>
                <a:ea typeface="ＭＳ Ｐ明朝" pitchFamily="18" charset="-128"/>
                <a:cs typeface="Arial" panose="020B0604020202020204" pitchFamily="34" charset="0"/>
              </a:rPr>
              <a:t>●More widely accepted than the item to be exchanged</a:t>
            </a:r>
          </a:p>
          <a:p>
            <a:pPr>
              <a:defRPr/>
            </a:pPr>
            <a:endParaRPr lang="en-US" altLang="ja-JP" sz="831" dirty="0">
              <a:latin typeface="Arial" panose="020B0604020202020204" pitchFamily="34" charset="0"/>
              <a:ea typeface="ＭＳ Ｐ明朝" pitchFamily="18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831" dirty="0">
                <a:latin typeface="Arial" panose="020B0604020202020204" pitchFamily="34" charset="0"/>
                <a:ea typeface="ＭＳ Ｐ明朝" pitchFamily="18" charset="-128"/>
                <a:cs typeface="Arial" panose="020B0604020202020204" pitchFamily="34" charset="0"/>
              </a:rPr>
              <a:t>*from “The Company of Strangers: A Natural History of Economic Life” (Paul Seabright)</a:t>
            </a:r>
          </a:p>
          <a:p>
            <a:pPr eaLnBrk="1" hangingPunct="1">
              <a:defRPr/>
            </a:pPr>
            <a:endParaRPr lang="ja-JP" altLang="en-US" sz="831" dirty="0">
              <a:latin typeface="Arial" charset="0"/>
              <a:ea typeface="ＭＳ Ｐゴシック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DDB6CB4-1D7D-4E9F-BA4E-A64D564840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5446" y="1994389"/>
            <a:ext cx="4220308" cy="1924801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B7F30680-5526-4B82-97E1-49E025D5E6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763" y="2719502"/>
            <a:ext cx="506012" cy="219475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3CF83E68-A982-4DC5-983D-4607F1CAB7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87677" y="3625781"/>
            <a:ext cx="605606" cy="24147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7B20C0DE-95E1-411A-84A1-D5D45E5361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15673" y="2645940"/>
            <a:ext cx="647756" cy="24767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8C82EEB6-8058-4308-8DCE-F5760B62549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5816" y="4775566"/>
            <a:ext cx="674140" cy="22579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DBBE0D6-FDC9-416F-8300-CC69241FCA2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47985" y="5041656"/>
            <a:ext cx="921870" cy="21415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9972F37A-B3B9-4752-A264-349885A0D3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34510" y="4286095"/>
            <a:ext cx="753958" cy="212798"/>
          </a:xfrm>
          <a:prstGeom prst="rect">
            <a:avLst/>
          </a:prstGeom>
        </p:spPr>
      </p:pic>
      <p:sp>
        <p:nvSpPr>
          <p:cNvPr id="31" name="テキスト ボックス 4109">
            <a:extLst>
              <a:ext uri="{FF2B5EF4-FFF2-40B4-BE49-F238E27FC236}">
                <a16:creationId xmlns:a16="http://schemas.microsoft.com/office/drawing/2014/main" id="{5F02DEC3-7D95-4850-AF58-8E60921B03F0}"/>
              </a:ext>
            </a:extLst>
          </p:cNvPr>
          <p:cNvSpPr txBox="1"/>
          <p:nvPr/>
        </p:nvSpPr>
        <p:spPr>
          <a:xfrm>
            <a:off x="644769" y="5645553"/>
            <a:ext cx="1042908" cy="202272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Arial" panose="020B060402020202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Invisible things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4B813EFE-6305-4D03-BC3E-DC1E64345D7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78209" y="4243756"/>
            <a:ext cx="1753013" cy="253915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58687F8-2C06-4BF4-8A6A-FD5E5573BD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92972" y="4529778"/>
            <a:ext cx="472628" cy="18717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FE624205-1B91-403B-B674-28B57650226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92972" y="5020031"/>
            <a:ext cx="1076716" cy="16438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AE97BA0-99FC-4500-9D33-09B349A477D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705938" y="5461802"/>
            <a:ext cx="627815" cy="18375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0AA3853-4C97-4CDA-B84A-DC89BBDE7C27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l="42" t="7355" r="6812" b="28565"/>
          <a:stretch/>
        </p:blipFill>
        <p:spPr>
          <a:xfrm>
            <a:off x="4656692" y="4528182"/>
            <a:ext cx="1320275" cy="329566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23BA23E2-41EE-449B-A977-DB8B7B9EE2C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88499" y="4949535"/>
            <a:ext cx="1524732" cy="25991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9C0923AC-6CEB-47D1-900B-0811C6C55F4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682538" y="5435654"/>
            <a:ext cx="1268581" cy="35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44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グループ化 65">
            <a:extLst>
              <a:ext uri="{FF2B5EF4-FFF2-40B4-BE49-F238E27FC236}">
                <a16:creationId xmlns:a16="http://schemas.microsoft.com/office/drawing/2014/main" id="{FD0E74FA-0BC4-4F87-9E1C-5E9AD223AECE}"/>
              </a:ext>
            </a:extLst>
          </p:cNvPr>
          <p:cNvGrpSpPr>
            <a:grpSpLocks/>
          </p:cNvGrpSpPr>
          <p:nvPr/>
        </p:nvGrpSpPr>
        <p:grpSpPr bwMode="auto">
          <a:xfrm>
            <a:off x="605204" y="583223"/>
            <a:ext cx="2401765" cy="2013315"/>
            <a:chOff x="395288" y="404813"/>
            <a:chExt cx="7694612" cy="7048957"/>
          </a:xfrm>
        </p:grpSpPr>
        <p:grpSp>
          <p:nvGrpSpPr>
            <p:cNvPr id="14384" name="グループ化 37">
              <a:extLst>
                <a:ext uri="{FF2B5EF4-FFF2-40B4-BE49-F238E27FC236}">
                  <a16:creationId xmlns:a16="http://schemas.microsoft.com/office/drawing/2014/main" id="{71146C91-A0AA-4D49-A0D8-FD1CFDD646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5288" y="404813"/>
              <a:ext cx="1800225" cy="1584325"/>
              <a:chOff x="395288" y="404813"/>
              <a:chExt cx="1800225" cy="1584325"/>
            </a:xfrm>
          </p:grpSpPr>
          <p:pic>
            <p:nvPicPr>
              <p:cNvPr id="14400" name="Picture 2">
                <a:extLst>
                  <a:ext uri="{FF2B5EF4-FFF2-40B4-BE49-F238E27FC236}">
                    <a16:creationId xmlns:a16="http://schemas.microsoft.com/office/drawing/2014/main" id="{4295C50E-5735-4C97-9854-4AC298CAE8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 flipV="1">
                <a:off x="395288" y="404813"/>
                <a:ext cx="576262" cy="360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401" name="Picture 2">
                <a:extLst>
                  <a:ext uri="{FF2B5EF4-FFF2-40B4-BE49-F238E27FC236}">
                    <a16:creationId xmlns:a16="http://schemas.microsoft.com/office/drawing/2014/main" id="{1605F38C-E928-46D0-9444-08D85629D11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 flipV="1">
                <a:off x="395288" y="836613"/>
                <a:ext cx="576262" cy="360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402" name="Picture 2">
                <a:extLst>
                  <a:ext uri="{FF2B5EF4-FFF2-40B4-BE49-F238E27FC236}">
                    <a16:creationId xmlns:a16="http://schemas.microsoft.com/office/drawing/2014/main" id="{5394C39D-FB34-4B89-911E-4BFE0F2CC4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 flipV="1">
                <a:off x="971550" y="404813"/>
                <a:ext cx="576263" cy="360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403" name="Picture 2">
                <a:extLst>
                  <a:ext uri="{FF2B5EF4-FFF2-40B4-BE49-F238E27FC236}">
                    <a16:creationId xmlns:a16="http://schemas.microsoft.com/office/drawing/2014/main" id="{9392EA8C-83BB-4CC5-A772-766191A0D70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 flipV="1">
                <a:off x="985838" y="836613"/>
                <a:ext cx="576262" cy="360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404" name="Picture 2">
                <a:extLst>
                  <a:ext uri="{FF2B5EF4-FFF2-40B4-BE49-F238E27FC236}">
                    <a16:creationId xmlns:a16="http://schemas.microsoft.com/office/drawing/2014/main" id="{2FB395F8-D92C-47ED-BC79-167D87CE625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 flipV="1">
                <a:off x="411163" y="1225550"/>
                <a:ext cx="574675" cy="360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405" name="Picture 2">
                <a:extLst>
                  <a:ext uri="{FF2B5EF4-FFF2-40B4-BE49-F238E27FC236}">
                    <a16:creationId xmlns:a16="http://schemas.microsoft.com/office/drawing/2014/main" id="{BE1C24BE-EE09-4C70-BB8D-A44DF42DA3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 flipV="1">
                <a:off x="1014413" y="1225550"/>
                <a:ext cx="576262" cy="360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406" name="Picture 2">
                <a:extLst>
                  <a:ext uri="{FF2B5EF4-FFF2-40B4-BE49-F238E27FC236}">
                    <a16:creationId xmlns:a16="http://schemas.microsoft.com/office/drawing/2014/main" id="{28FC83F3-F3EC-40DA-A939-345BD5D25E8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 flipV="1">
                <a:off x="395288" y="1628775"/>
                <a:ext cx="576262" cy="360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407" name="Picture 2">
                <a:extLst>
                  <a:ext uri="{FF2B5EF4-FFF2-40B4-BE49-F238E27FC236}">
                    <a16:creationId xmlns:a16="http://schemas.microsoft.com/office/drawing/2014/main" id="{281F4CC6-0F92-4858-9567-FE727BE88A6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 flipV="1">
                <a:off x="1014413" y="1628775"/>
                <a:ext cx="576262" cy="360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408" name="Picture 2">
                <a:extLst>
                  <a:ext uri="{FF2B5EF4-FFF2-40B4-BE49-F238E27FC236}">
                    <a16:creationId xmlns:a16="http://schemas.microsoft.com/office/drawing/2014/main" id="{624BB465-7BA5-4F40-A590-D707DAB89D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 flipV="1">
                <a:off x="1619250" y="404813"/>
                <a:ext cx="576263" cy="360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409" name="Picture 2">
                <a:extLst>
                  <a:ext uri="{FF2B5EF4-FFF2-40B4-BE49-F238E27FC236}">
                    <a16:creationId xmlns:a16="http://schemas.microsoft.com/office/drawing/2014/main" id="{BDDC6C20-CDA2-4645-8F26-7E3C1BDEF00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 flipV="1">
                <a:off x="1619250" y="836613"/>
                <a:ext cx="576263" cy="360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410" name="Picture 2">
                <a:extLst>
                  <a:ext uri="{FF2B5EF4-FFF2-40B4-BE49-F238E27FC236}">
                    <a16:creationId xmlns:a16="http://schemas.microsoft.com/office/drawing/2014/main" id="{989EA7D1-A5E6-4A4D-B8A0-260D49AA9F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 flipV="1">
                <a:off x="1619250" y="1628775"/>
                <a:ext cx="576263" cy="360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411" name="Picture 2">
                <a:extLst>
                  <a:ext uri="{FF2B5EF4-FFF2-40B4-BE49-F238E27FC236}">
                    <a16:creationId xmlns:a16="http://schemas.microsoft.com/office/drawing/2014/main" id="{3F28493C-59A5-43F1-A50F-1FF796D26D5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 flipV="1">
                <a:off x="1619250" y="1268413"/>
                <a:ext cx="576263" cy="360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85" name="グループ化 50">
              <a:extLst>
                <a:ext uri="{FF2B5EF4-FFF2-40B4-BE49-F238E27FC236}">
                  <a16:creationId xmlns:a16="http://schemas.microsoft.com/office/drawing/2014/main" id="{5EF1E059-0A36-47F6-B908-EF6B9BF739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5875" y="404813"/>
              <a:ext cx="5534025" cy="1152525"/>
              <a:chOff x="2555875" y="404813"/>
              <a:chExt cx="5534025" cy="1152525"/>
            </a:xfrm>
          </p:grpSpPr>
          <p:pic>
            <p:nvPicPr>
              <p:cNvPr id="14398" name="Picture 3">
                <a:extLst>
                  <a:ext uri="{FF2B5EF4-FFF2-40B4-BE49-F238E27FC236}">
                    <a16:creationId xmlns:a16="http://schemas.microsoft.com/office/drawing/2014/main" id="{8289B0C9-2207-4147-873D-06CFA0FF398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4443" y="404813"/>
                <a:ext cx="2365457" cy="1152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左右矢印 46">
                <a:extLst>
                  <a:ext uri="{FF2B5EF4-FFF2-40B4-BE49-F238E27FC236}">
                    <a16:creationId xmlns:a16="http://schemas.microsoft.com/office/drawing/2014/main" id="{249D616A-7CE8-45C4-8C5D-A86AB904CF31}"/>
                  </a:ext>
                </a:extLst>
              </p:cNvPr>
              <p:cNvSpPr/>
              <p:nvPr/>
            </p:nvSpPr>
            <p:spPr bwMode="auto">
              <a:xfrm>
                <a:off x="2554849" y="476641"/>
                <a:ext cx="2305097" cy="938893"/>
              </a:xfrm>
              <a:prstGeom prst="left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sz="1662"/>
              </a:p>
            </p:txBody>
          </p:sp>
        </p:grpSp>
        <p:grpSp>
          <p:nvGrpSpPr>
            <p:cNvPr id="14386" name="グループ化 53">
              <a:extLst>
                <a:ext uri="{FF2B5EF4-FFF2-40B4-BE49-F238E27FC236}">
                  <a16:creationId xmlns:a16="http://schemas.microsoft.com/office/drawing/2014/main" id="{DE62E779-F40E-44AB-84EE-D2344BEF4E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6638" y="1933575"/>
              <a:ext cx="5434012" cy="1855788"/>
              <a:chOff x="2306638" y="1933575"/>
              <a:chExt cx="5434012" cy="1855788"/>
            </a:xfrm>
          </p:grpSpPr>
          <p:pic>
            <p:nvPicPr>
              <p:cNvPr id="14391" name="Picture 4">
                <a:extLst>
                  <a:ext uri="{FF2B5EF4-FFF2-40B4-BE49-F238E27FC236}">
                    <a16:creationId xmlns:a16="http://schemas.microsoft.com/office/drawing/2014/main" id="{A3E2020D-EC73-47B8-B957-6250F254A14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1500" y="2708275"/>
                <a:ext cx="1152525" cy="720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4392" name="グループ化 7">
                <a:extLst>
                  <a:ext uri="{FF2B5EF4-FFF2-40B4-BE49-F238E27FC236}">
                    <a16:creationId xmlns:a16="http://schemas.microsoft.com/office/drawing/2014/main" id="{787FFA59-45F9-4E54-80C0-38D868FE66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6638" y="1933575"/>
                <a:ext cx="5434008" cy="1855786"/>
                <a:chOff x="2306638" y="1933575"/>
                <a:chExt cx="5434008" cy="1855786"/>
              </a:xfrm>
            </p:grpSpPr>
            <p:grpSp>
              <p:nvGrpSpPr>
                <p:cNvPr id="14393" name="グループ化 27">
                  <a:extLst>
                    <a:ext uri="{FF2B5EF4-FFF2-40B4-BE49-F238E27FC236}">
                      <a16:creationId xmlns:a16="http://schemas.microsoft.com/office/drawing/2014/main" id="{72683BA2-572C-4355-9294-634026336CF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724522" y="1989137"/>
                  <a:ext cx="2016124" cy="1800224"/>
                  <a:chOff x="5724128" y="1988841"/>
                  <a:chExt cx="2016224" cy="1800199"/>
                </a:xfrm>
              </p:grpSpPr>
              <p:pic>
                <p:nvPicPr>
                  <p:cNvPr id="14395" name="Picture 4">
                    <a:extLst>
                      <a:ext uri="{FF2B5EF4-FFF2-40B4-BE49-F238E27FC236}">
                        <a16:creationId xmlns:a16="http://schemas.microsoft.com/office/drawing/2014/main" id="{E5554EF0-9339-4F96-AE40-57B810545CB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724128" y="1988841"/>
                    <a:ext cx="1152128" cy="7200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96" name="Picture 4">
                    <a:extLst>
                      <a:ext uri="{FF2B5EF4-FFF2-40B4-BE49-F238E27FC236}">
                        <a16:creationId xmlns:a16="http://schemas.microsoft.com/office/drawing/2014/main" id="{B134EEEB-D577-4AB3-A19F-819A656E5F0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588224" y="2348880"/>
                    <a:ext cx="1152128" cy="7200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97" name="Picture 4">
                    <a:extLst>
                      <a:ext uri="{FF2B5EF4-FFF2-40B4-BE49-F238E27FC236}">
                        <a16:creationId xmlns:a16="http://schemas.microsoft.com/office/drawing/2014/main" id="{9A21AEEE-E7AE-409A-B379-082963D22F9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868144" y="3068960"/>
                    <a:ext cx="1152128" cy="7200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42" name="左右矢印 41">
                  <a:extLst>
                    <a:ext uri="{FF2B5EF4-FFF2-40B4-BE49-F238E27FC236}">
                      <a16:creationId xmlns:a16="http://schemas.microsoft.com/office/drawing/2014/main" id="{A18DD017-E4E4-4AD7-B5BD-E45F75B090A7}"/>
                    </a:ext>
                  </a:extLst>
                </p:cNvPr>
                <p:cNvSpPr/>
                <p:nvPr/>
              </p:nvSpPr>
              <p:spPr>
                <a:xfrm rot="1419034">
                  <a:off x="2306029" y="1933720"/>
                  <a:ext cx="3103198" cy="938894"/>
                </a:xfrm>
                <a:prstGeom prst="leftRightArrow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ja-JP" altLang="en-US" sz="1662"/>
                </a:p>
              </p:txBody>
            </p:sp>
          </p:grpSp>
        </p:grpSp>
        <p:grpSp>
          <p:nvGrpSpPr>
            <p:cNvPr id="14387" name="グループ化 61">
              <a:extLst>
                <a:ext uri="{FF2B5EF4-FFF2-40B4-BE49-F238E27FC236}">
                  <a16:creationId xmlns:a16="http://schemas.microsoft.com/office/drawing/2014/main" id="{49A5304C-77DC-4005-A2D5-65ED08F4ED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7925" y="3500438"/>
              <a:ext cx="6489700" cy="2635250"/>
              <a:chOff x="1177925" y="3500438"/>
              <a:chExt cx="6489700" cy="2635250"/>
            </a:xfrm>
          </p:grpSpPr>
          <p:pic>
            <p:nvPicPr>
              <p:cNvPr id="14389" name="Picture 5">
                <a:extLst>
                  <a:ext uri="{FF2B5EF4-FFF2-40B4-BE49-F238E27FC236}">
                    <a16:creationId xmlns:a16="http://schemas.microsoft.com/office/drawing/2014/main" id="{98E86DDC-4BBC-46E4-8D42-1DB1ED05278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67400" y="4149725"/>
                <a:ext cx="1800225" cy="198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左右矢印 36">
                <a:extLst>
                  <a:ext uri="{FF2B5EF4-FFF2-40B4-BE49-F238E27FC236}">
                    <a16:creationId xmlns:a16="http://schemas.microsoft.com/office/drawing/2014/main" id="{91C8DD4E-1302-42D8-8FBC-C6729C376494}"/>
                  </a:ext>
                </a:extLst>
              </p:cNvPr>
              <p:cNvSpPr/>
              <p:nvPr/>
            </p:nvSpPr>
            <p:spPr>
              <a:xfrm rot="1688265">
                <a:off x="1179300" y="3498544"/>
                <a:ext cx="5117224" cy="938891"/>
              </a:xfrm>
              <a:prstGeom prst="left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sz="1662"/>
              </a:p>
            </p:txBody>
          </p:sp>
        </p:grpSp>
        <p:sp>
          <p:nvSpPr>
            <p:cNvPr id="14388" name="テキスト ボックス 34">
              <a:extLst>
                <a:ext uri="{FF2B5EF4-FFF2-40B4-BE49-F238E27FC236}">
                  <a16:creationId xmlns:a16="http://schemas.microsoft.com/office/drawing/2014/main" id="{F557C434-2273-4BF0-A16C-E1BAC3C3E5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288" y="4941891"/>
              <a:ext cx="4464048" cy="2511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4062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14B6BA1-6D26-4A97-9E0E-9036925F15D8}"/>
              </a:ext>
            </a:extLst>
          </p:cNvPr>
          <p:cNvSpPr txBox="1"/>
          <p:nvPr/>
        </p:nvSpPr>
        <p:spPr>
          <a:xfrm>
            <a:off x="471854" y="2045677"/>
            <a:ext cx="1729154" cy="539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</a:p>
          <a:p>
            <a:pPr eaLnBrk="1" hangingPunct="1">
              <a:defRPr/>
            </a:pPr>
            <a:b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becomes unnecessary.</a:t>
            </a:r>
            <a:endParaRPr lang="ja-JP" altLang="en-US" sz="969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4" name="表 63">
            <a:extLst>
              <a:ext uri="{FF2B5EF4-FFF2-40B4-BE49-F238E27FC236}">
                <a16:creationId xmlns:a16="http://schemas.microsoft.com/office/drawing/2014/main" id="{84BED6CB-3BE3-4E89-B80E-350B442F63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5575"/>
              </p:ext>
            </p:extLst>
          </p:nvPr>
        </p:nvGraphicFramePr>
        <p:xfrm>
          <a:off x="361951" y="2901150"/>
          <a:ext cx="5983165" cy="18079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3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309"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regular workers 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freeter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notes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166"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Age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15-65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15-34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 Over 35 years old</a:t>
                      </a:r>
                    </a:p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who called ‘middle-aged freeter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166"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Lifetime </a:t>
                      </a:r>
                    </a:p>
                    <a:p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wages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700" dirty="0"/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700" dirty="0"/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700" dirty="0"/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75"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Retirement </a:t>
                      </a:r>
                    </a:p>
                    <a:p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allowance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700" dirty="0"/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700" dirty="0"/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700" dirty="0"/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75"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Pension</a:t>
                      </a:r>
                    </a:p>
                    <a:p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benefits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700" dirty="0"/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700"/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700" dirty="0"/>
                    </a:p>
                  </a:txBody>
                  <a:tcPr marL="84420" marR="84420" marT="42178" marB="4217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1E42DD05-559F-42BA-A519-344907B98EE8}"/>
              </a:ext>
            </a:extLst>
          </p:cNvPr>
          <p:cNvSpPr txBox="1"/>
          <p:nvPr/>
        </p:nvSpPr>
        <p:spPr>
          <a:xfrm>
            <a:off x="304799" y="2659674"/>
            <a:ext cx="4783015" cy="241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969" dirty="0"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lang="en-US" altLang="ja-JP" sz="969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Difference between regular workers and ‘freeter’ workers (working conditions)</a:t>
            </a:r>
            <a:endParaRPr lang="ja-JP" altLang="en-US" sz="969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373" name="Rectangle 158">
            <a:extLst>
              <a:ext uri="{FF2B5EF4-FFF2-40B4-BE49-F238E27FC236}">
                <a16:creationId xmlns:a16="http://schemas.microsoft.com/office/drawing/2014/main" id="{F8D600F8-0A4A-4D07-B82B-B3F526982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43" y="4866543"/>
            <a:ext cx="5974373" cy="7634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62">
              <a:latin typeface="Calibri" panose="020F0502020204030204" pitchFamily="34" charset="0"/>
            </a:endParaRPr>
          </a:p>
        </p:txBody>
      </p:sp>
      <p:sp>
        <p:nvSpPr>
          <p:cNvPr id="67" name="Rectangle 157">
            <a:extLst>
              <a:ext uri="{FF2B5EF4-FFF2-40B4-BE49-F238E27FC236}">
                <a16:creationId xmlns:a16="http://schemas.microsoft.com/office/drawing/2014/main" id="{97853948-98C4-4BDF-902A-9B08847F9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43" y="4786809"/>
            <a:ext cx="2527211" cy="2013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More disadvantages for part-time workers</a:t>
            </a:r>
            <a:r>
              <a:rPr lang="ja-JP" altLang="en-US" sz="969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！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B74717E2-F830-4F5F-B666-B7F1D0AE48A1}"/>
              </a:ext>
            </a:extLst>
          </p:cNvPr>
          <p:cNvSpPr/>
          <p:nvPr/>
        </p:nvSpPr>
        <p:spPr>
          <a:xfrm>
            <a:off x="370743" y="451339"/>
            <a:ext cx="2737338" cy="21936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7CCACE0B-88E0-42F0-8265-9E368EFE240D}"/>
              </a:ext>
            </a:extLst>
          </p:cNvPr>
          <p:cNvSpPr/>
          <p:nvPr/>
        </p:nvSpPr>
        <p:spPr>
          <a:xfrm>
            <a:off x="3229708" y="451339"/>
            <a:ext cx="3124200" cy="21936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71D422F-74E2-4646-927D-55B7AB88852E}"/>
              </a:ext>
            </a:extLst>
          </p:cNvPr>
          <p:cNvSpPr txBox="1"/>
          <p:nvPr/>
        </p:nvSpPr>
        <p:spPr>
          <a:xfrm>
            <a:off x="3229708" y="506338"/>
            <a:ext cx="3115408" cy="241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969" dirty="0">
                <a:latin typeface="HGP創英角ｺﾞｼｯｸUB" pitchFamily="50" charset="-128"/>
                <a:ea typeface="HGP創英角ｺﾞｼｯｸUB" pitchFamily="50" charset="-128"/>
              </a:rPr>
              <a:t>◆</a:t>
            </a: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Let’s write down the opinions voiced in the group.</a:t>
            </a:r>
            <a:endParaRPr lang="ja-JP" altLang="en-US" sz="969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4" name="テキスト ボックス 137">
            <a:extLst>
              <a:ext uri="{FF2B5EF4-FFF2-40B4-BE49-F238E27FC236}">
                <a16:creationId xmlns:a16="http://schemas.microsoft.com/office/drawing/2014/main" id="{ABF69197-4D78-4742-B14A-F564C977F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1" y="5773616"/>
            <a:ext cx="5583115" cy="158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◆</a:t>
            </a: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Considering the issue of ‘freeter’ from the viewpoint of social benefit maximization.</a:t>
            </a: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082D1182-20E6-4C48-A79C-285BD2D7CD75}"/>
              </a:ext>
            </a:extLst>
          </p:cNvPr>
          <p:cNvSpPr/>
          <p:nvPr/>
        </p:nvSpPr>
        <p:spPr>
          <a:xfrm>
            <a:off x="385397" y="5707674"/>
            <a:ext cx="5977303" cy="1560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48" name="正方形/長方形 140">
            <a:extLst>
              <a:ext uri="{FF2B5EF4-FFF2-40B4-BE49-F238E27FC236}">
                <a16:creationId xmlns:a16="http://schemas.microsoft.com/office/drawing/2014/main" id="{67630E48-0494-4B73-BA79-08BABE80F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79" y="7320622"/>
            <a:ext cx="5915757" cy="14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writer only finds himself, only realizes himself, through his work; before his work exists, not only does he not know who he is, but he is nothing. He exists only as a function of the work;</a:t>
            </a:r>
          </a:p>
          <a:p>
            <a:pPr eaLnBrk="1" hangingPunct="1">
              <a:defRPr/>
            </a:pP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[Cited from the English translation of Maurice </a:t>
            </a:r>
            <a:r>
              <a:rPr lang="en-US" altLang="ja-JP" sz="969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Blanchot’s</a:t>
            </a: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“Le Part Du Feu (The Work of Fire</a:t>
            </a: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Literature and the Right to Death) translated by Charlotte Mandell, published by Stanford University Press]</a:t>
            </a: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en-US" altLang="ja-JP" sz="969" dirty="0">
                <a:ea typeface="HGP創英角ｺﾞｼｯｸUB" panose="020B0900000000000000" pitchFamily="50" charset="-128"/>
                <a:cs typeface="Arial" panose="020B0604020202020204" pitchFamily="34" charset="0"/>
              </a:rPr>
              <a:t>When replacing ‘writer’ with ‘person’, and ‘work’ with ‘labor’:</a:t>
            </a:r>
          </a:p>
          <a:p>
            <a:pPr eaLnBrk="1" hangingPunct="1">
              <a:defRPr/>
            </a:pPr>
            <a:r>
              <a:rPr lang="en-US" altLang="ja-JP" sz="969" dirty="0">
                <a:ea typeface="HGP創英角ｺﾞｼｯｸUB" panose="020B0900000000000000" pitchFamily="50" charset="-128"/>
                <a:cs typeface="Arial" panose="020B0604020202020204" pitchFamily="34" charset="0"/>
              </a:rPr>
              <a:t>The [        ] only finds himself, only realizes himself, through his [          ]; before his [            ] exists, not only does he not know who he is, but he is nothing. He exists only as a function of the [       ].</a:t>
            </a:r>
          </a:p>
          <a:p>
            <a:pPr eaLnBrk="1" hangingPunct="1">
              <a:defRPr/>
            </a:pPr>
            <a:r>
              <a:rPr lang="en-US" altLang="ja-JP" sz="969" dirty="0">
                <a:ea typeface="HGP創英角ｺﾞｼｯｸUB" panose="020B0900000000000000" pitchFamily="50" charset="-128"/>
                <a:cs typeface="Arial" panose="020B0604020202020204" pitchFamily="34" charset="0"/>
              </a:rPr>
              <a:t>[Cited from “</a:t>
            </a:r>
            <a:r>
              <a:rPr lang="en-US" altLang="ja-JP" sz="969" dirty="0" err="1">
                <a:ea typeface="HGP創英角ｺﾞｼｯｸUB" panose="020B0900000000000000" pitchFamily="50" charset="-128"/>
                <a:cs typeface="Arial" panose="020B0604020202020204" pitchFamily="34" charset="0"/>
              </a:rPr>
              <a:t>Machiba</a:t>
            </a:r>
            <a:r>
              <a:rPr lang="en-US" altLang="ja-JP" sz="969" dirty="0">
                <a:ea typeface="HGP創英角ｺﾞｼｯｸUB" panose="020B0900000000000000" pitchFamily="50" charset="-128"/>
                <a:cs typeface="Arial" panose="020B0604020202020204" pitchFamily="34" charset="0"/>
              </a:rPr>
              <a:t> no </a:t>
            </a:r>
            <a:r>
              <a:rPr lang="en-US" altLang="ja-JP" sz="969" dirty="0" err="1">
                <a:ea typeface="HGP創英角ｺﾞｼｯｸUB" panose="020B0900000000000000" pitchFamily="50" charset="-128"/>
                <a:cs typeface="Arial" panose="020B0604020202020204" pitchFamily="34" charset="0"/>
              </a:rPr>
              <a:t>Gendai</a:t>
            </a:r>
            <a:r>
              <a:rPr lang="en-US" altLang="ja-JP" sz="969" dirty="0">
                <a:ea typeface="HGP創英角ｺﾞｼｯｸUB" panose="020B09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sz="969" dirty="0" err="1">
                <a:ea typeface="HGP創英角ｺﾞｼｯｸUB" panose="020B0900000000000000" pitchFamily="50" charset="-128"/>
                <a:cs typeface="Arial" panose="020B0604020202020204" pitchFamily="34" charset="0"/>
              </a:rPr>
              <a:t>Shiso</a:t>
            </a:r>
            <a:r>
              <a:rPr lang="en-US" altLang="ja-JP" sz="969" dirty="0">
                <a:ea typeface="HGP創英角ｺﾞｼｯｸUB" panose="020B0900000000000000" pitchFamily="50" charset="-128"/>
                <a:cs typeface="Arial" panose="020B0604020202020204" pitchFamily="34" charset="0"/>
              </a:rPr>
              <a:t>” (contemporary thoughts in town) written by </a:t>
            </a:r>
            <a:r>
              <a:rPr lang="en-US" altLang="ja-JP" sz="969" dirty="0" err="1">
                <a:ea typeface="HGP創英角ｺﾞｼｯｸUB" panose="020B0900000000000000" pitchFamily="50" charset="-128"/>
                <a:cs typeface="Arial" panose="020B0604020202020204" pitchFamily="34" charset="0"/>
              </a:rPr>
              <a:t>Tatsuru</a:t>
            </a:r>
            <a:r>
              <a:rPr lang="en-US" altLang="ja-JP" sz="969" dirty="0">
                <a:ea typeface="HGP創英角ｺﾞｼｯｸUB" panose="020B0900000000000000" pitchFamily="50" charset="-128"/>
                <a:cs typeface="Arial" panose="020B0604020202020204" pitchFamily="34" charset="0"/>
              </a:rPr>
              <a:t> Uchida)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3389E5EB-DD79-482D-8307-0810A09EC4E5}"/>
              </a:ext>
            </a:extLst>
          </p:cNvPr>
          <p:cNvSpPr/>
          <p:nvPr/>
        </p:nvSpPr>
        <p:spPr>
          <a:xfrm>
            <a:off x="383931" y="7345974"/>
            <a:ext cx="5991958" cy="140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</p:spTree>
    <p:extLst>
      <p:ext uri="{BB962C8B-B14F-4D97-AF65-F5344CB8AC3E}">
        <p14:creationId xmlns:p14="http://schemas.microsoft.com/office/powerpoint/2010/main" val="2267807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448</Words>
  <Application>Microsoft Office PowerPoint</Application>
  <PresentationFormat>画面に合わせる (4:3)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HGS創英角ｺﾞｼｯｸUB</vt:lpstr>
      <vt:lpstr>ＭＳ Ｐ明朝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三恵</dc:creator>
  <cp:lastModifiedBy>石井　三恵</cp:lastModifiedBy>
  <cp:revision>10</cp:revision>
  <dcterms:created xsi:type="dcterms:W3CDTF">2018-08-16T15:24:25Z</dcterms:created>
  <dcterms:modified xsi:type="dcterms:W3CDTF">2022-02-10T14:44:56Z</dcterms:modified>
</cp:coreProperties>
</file>