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2" r:id="rId2"/>
    <p:sldId id="273" r:id="rId3"/>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08" autoAdjust="0"/>
    <p:restoredTop sz="94660"/>
  </p:normalViewPr>
  <p:slideViewPr>
    <p:cSldViewPr snapToGrid="0">
      <p:cViewPr varScale="1">
        <p:scale>
          <a:sx n="76" d="100"/>
          <a:sy n="76" d="100"/>
        </p:scale>
        <p:origin x="45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E920C08-EC37-4507-A77E-FE3ED640EA81}" type="datetimeFigureOut">
              <a:rPr kumimoji="1" lang="ja-JP" altLang="en-US" smtClean="0"/>
              <a:t>2022/2/4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D1F51BF-1AC8-49F7-820E-F78CB27CE99C}" type="slidenum">
              <a:rPr kumimoji="1" lang="ja-JP" altLang="en-US" smtClean="0"/>
              <a:t>‹#›</a:t>
            </a:fld>
            <a:endParaRPr kumimoji="1" lang="ja-JP" altLang="en-US"/>
          </a:p>
        </p:txBody>
      </p:sp>
    </p:spTree>
    <p:extLst>
      <p:ext uri="{BB962C8B-B14F-4D97-AF65-F5344CB8AC3E}">
        <p14:creationId xmlns:p14="http://schemas.microsoft.com/office/powerpoint/2010/main" val="2008802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E920C08-EC37-4507-A77E-FE3ED640EA81}" type="datetimeFigureOut">
              <a:rPr kumimoji="1" lang="ja-JP" altLang="en-US" smtClean="0"/>
              <a:t>2022/2/4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D1F51BF-1AC8-49F7-820E-F78CB27CE99C}" type="slidenum">
              <a:rPr kumimoji="1" lang="ja-JP" altLang="en-US" smtClean="0"/>
              <a:t>‹#›</a:t>
            </a:fld>
            <a:endParaRPr kumimoji="1" lang="ja-JP" altLang="en-US"/>
          </a:p>
        </p:txBody>
      </p:sp>
    </p:spTree>
    <p:extLst>
      <p:ext uri="{BB962C8B-B14F-4D97-AF65-F5344CB8AC3E}">
        <p14:creationId xmlns:p14="http://schemas.microsoft.com/office/powerpoint/2010/main" val="628822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E920C08-EC37-4507-A77E-FE3ED640EA81}" type="datetimeFigureOut">
              <a:rPr kumimoji="1" lang="ja-JP" altLang="en-US" smtClean="0"/>
              <a:t>2022/2/4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D1F51BF-1AC8-49F7-820E-F78CB27CE99C}" type="slidenum">
              <a:rPr kumimoji="1" lang="ja-JP" altLang="en-US" smtClean="0"/>
              <a:t>‹#›</a:t>
            </a:fld>
            <a:endParaRPr kumimoji="1" lang="ja-JP" altLang="en-US"/>
          </a:p>
        </p:txBody>
      </p:sp>
    </p:spTree>
    <p:extLst>
      <p:ext uri="{BB962C8B-B14F-4D97-AF65-F5344CB8AC3E}">
        <p14:creationId xmlns:p14="http://schemas.microsoft.com/office/powerpoint/2010/main" val="3005756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E920C08-EC37-4507-A77E-FE3ED640EA81}" type="datetimeFigureOut">
              <a:rPr kumimoji="1" lang="ja-JP" altLang="en-US" smtClean="0"/>
              <a:t>2022/2/4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D1F51BF-1AC8-49F7-820E-F78CB27CE99C}" type="slidenum">
              <a:rPr kumimoji="1" lang="ja-JP" altLang="en-US" smtClean="0"/>
              <a:t>‹#›</a:t>
            </a:fld>
            <a:endParaRPr kumimoji="1" lang="ja-JP" altLang="en-US"/>
          </a:p>
        </p:txBody>
      </p:sp>
    </p:spTree>
    <p:extLst>
      <p:ext uri="{BB962C8B-B14F-4D97-AF65-F5344CB8AC3E}">
        <p14:creationId xmlns:p14="http://schemas.microsoft.com/office/powerpoint/2010/main" val="2135595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E920C08-EC37-4507-A77E-FE3ED640EA81}" type="datetimeFigureOut">
              <a:rPr kumimoji="1" lang="ja-JP" altLang="en-US" smtClean="0"/>
              <a:t>2022/2/4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D1F51BF-1AC8-49F7-820E-F78CB27CE99C}" type="slidenum">
              <a:rPr kumimoji="1" lang="ja-JP" altLang="en-US" smtClean="0"/>
              <a:t>‹#›</a:t>
            </a:fld>
            <a:endParaRPr kumimoji="1" lang="ja-JP" altLang="en-US"/>
          </a:p>
        </p:txBody>
      </p:sp>
    </p:spTree>
    <p:extLst>
      <p:ext uri="{BB962C8B-B14F-4D97-AF65-F5344CB8AC3E}">
        <p14:creationId xmlns:p14="http://schemas.microsoft.com/office/powerpoint/2010/main" val="3361927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E920C08-EC37-4507-A77E-FE3ED640EA81}" type="datetimeFigureOut">
              <a:rPr kumimoji="1" lang="ja-JP" altLang="en-US" smtClean="0"/>
              <a:t>2022/2/4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D1F51BF-1AC8-49F7-820E-F78CB27CE99C}" type="slidenum">
              <a:rPr kumimoji="1" lang="ja-JP" altLang="en-US" smtClean="0"/>
              <a:t>‹#›</a:t>
            </a:fld>
            <a:endParaRPr kumimoji="1" lang="ja-JP" altLang="en-US"/>
          </a:p>
        </p:txBody>
      </p:sp>
    </p:spTree>
    <p:extLst>
      <p:ext uri="{BB962C8B-B14F-4D97-AF65-F5344CB8AC3E}">
        <p14:creationId xmlns:p14="http://schemas.microsoft.com/office/powerpoint/2010/main" val="1246626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E920C08-EC37-4507-A77E-FE3ED640EA81}" type="datetimeFigureOut">
              <a:rPr kumimoji="1" lang="ja-JP" altLang="en-US" smtClean="0"/>
              <a:t>2022/2/4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D1F51BF-1AC8-49F7-820E-F78CB27CE99C}" type="slidenum">
              <a:rPr kumimoji="1" lang="ja-JP" altLang="en-US" smtClean="0"/>
              <a:t>‹#›</a:t>
            </a:fld>
            <a:endParaRPr kumimoji="1" lang="ja-JP" altLang="en-US"/>
          </a:p>
        </p:txBody>
      </p:sp>
    </p:spTree>
    <p:extLst>
      <p:ext uri="{BB962C8B-B14F-4D97-AF65-F5344CB8AC3E}">
        <p14:creationId xmlns:p14="http://schemas.microsoft.com/office/powerpoint/2010/main" val="2558248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E920C08-EC37-4507-A77E-FE3ED640EA81}" type="datetimeFigureOut">
              <a:rPr kumimoji="1" lang="ja-JP" altLang="en-US" smtClean="0"/>
              <a:t>2022/2/4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D1F51BF-1AC8-49F7-820E-F78CB27CE99C}" type="slidenum">
              <a:rPr kumimoji="1" lang="ja-JP" altLang="en-US" smtClean="0"/>
              <a:t>‹#›</a:t>
            </a:fld>
            <a:endParaRPr kumimoji="1" lang="ja-JP" altLang="en-US"/>
          </a:p>
        </p:txBody>
      </p:sp>
    </p:spTree>
    <p:extLst>
      <p:ext uri="{BB962C8B-B14F-4D97-AF65-F5344CB8AC3E}">
        <p14:creationId xmlns:p14="http://schemas.microsoft.com/office/powerpoint/2010/main" val="1938913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920C08-EC37-4507-A77E-FE3ED640EA81}" type="datetimeFigureOut">
              <a:rPr kumimoji="1" lang="ja-JP" altLang="en-US" smtClean="0"/>
              <a:t>2022/2/4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D1F51BF-1AC8-49F7-820E-F78CB27CE99C}" type="slidenum">
              <a:rPr kumimoji="1" lang="ja-JP" altLang="en-US" smtClean="0"/>
              <a:t>‹#›</a:t>
            </a:fld>
            <a:endParaRPr kumimoji="1" lang="ja-JP" altLang="en-US"/>
          </a:p>
        </p:txBody>
      </p:sp>
    </p:spTree>
    <p:extLst>
      <p:ext uri="{BB962C8B-B14F-4D97-AF65-F5344CB8AC3E}">
        <p14:creationId xmlns:p14="http://schemas.microsoft.com/office/powerpoint/2010/main" val="3014491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E920C08-EC37-4507-A77E-FE3ED640EA81}" type="datetimeFigureOut">
              <a:rPr kumimoji="1" lang="ja-JP" altLang="en-US" smtClean="0"/>
              <a:t>2022/2/4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D1F51BF-1AC8-49F7-820E-F78CB27CE99C}" type="slidenum">
              <a:rPr kumimoji="1" lang="ja-JP" altLang="en-US" smtClean="0"/>
              <a:t>‹#›</a:t>
            </a:fld>
            <a:endParaRPr kumimoji="1" lang="ja-JP" altLang="en-US"/>
          </a:p>
        </p:txBody>
      </p:sp>
    </p:spTree>
    <p:extLst>
      <p:ext uri="{BB962C8B-B14F-4D97-AF65-F5344CB8AC3E}">
        <p14:creationId xmlns:p14="http://schemas.microsoft.com/office/powerpoint/2010/main" val="1400774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E920C08-EC37-4507-A77E-FE3ED640EA81}" type="datetimeFigureOut">
              <a:rPr kumimoji="1" lang="ja-JP" altLang="en-US" smtClean="0"/>
              <a:t>2022/2/4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D1F51BF-1AC8-49F7-820E-F78CB27CE99C}" type="slidenum">
              <a:rPr kumimoji="1" lang="ja-JP" altLang="en-US" smtClean="0"/>
              <a:t>‹#›</a:t>
            </a:fld>
            <a:endParaRPr kumimoji="1" lang="ja-JP" altLang="en-US"/>
          </a:p>
        </p:txBody>
      </p:sp>
    </p:spTree>
    <p:extLst>
      <p:ext uri="{BB962C8B-B14F-4D97-AF65-F5344CB8AC3E}">
        <p14:creationId xmlns:p14="http://schemas.microsoft.com/office/powerpoint/2010/main" val="3441358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1E920C08-EC37-4507-A77E-FE3ED640EA81}" type="datetimeFigureOut">
              <a:rPr kumimoji="1" lang="ja-JP" altLang="en-US" smtClean="0"/>
              <a:t>2022/2/4</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D1F51BF-1AC8-49F7-820E-F78CB27CE99C}" type="slidenum">
              <a:rPr kumimoji="1" lang="ja-JP" altLang="en-US" smtClean="0"/>
              <a:t>‹#›</a:t>
            </a:fld>
            <a:endParaRPr kumimoji="1" lang="ja-JP" altLang="en-US"/>
          </a:p>
        </p:txBody>
      </p:sp>
    </p:spTree>
    <p:extLst>
      <p:ext uri="{BB962C8B-B14F-4D97-AF65-F5344CB8AC3E}">
        <p14:creationId xmlns:p14="http://schemas.microsoft.com/office/powerpoint/2010/main" val="23196009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 Id="rId5" Type="http://schemas.openxmlformats.org/officeDocument/2006/relationships/image" Target="../media/image8.emf"/><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テキスト ボックス 3">
            <a:extLst>
              <a:ext uri="{FF2B5EF4-FFF2-40B4-BE49-F238E27FC236}">
                <a16:creationId xmlns:a16="http://schemas.microsoft.com/office/drawing/2014/main" id="{FE15A60B-FD44-4F82-B7DF-87657ACCEF2D}"/>
              </a:ext>
            </a:extLst>
          </p:cNvPr>
          <p:cNvSpPr txBox="1">
            <a:spLocks noChangeArrowheads="1"/>
          </p:cNvSpPr>
          <p:nvPr/>
        </p:nvSpPr>
        <p:spPr bwMode="auto">
          <a:xfrm>
            <a:off x="357554" y="131885"/>
            <a:ext cx="5983166" cy="291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1292" dirty="0">
                <a:latin typeface="HGP創英角ｺﾞｼｯｸUB" panose="020B0900000000000000" pitchFamily="50" charset="-128"/>
                <a:ea typeface="HGP創英角ｺﾞｼｯｸUB" panose="020B0900000000000000" pitchFamily="50" charset="-128"/>
              </a:rPr>
              <a:t>キャリアデザイン</a:t>
            </a:r>
            <a:r>
              <a:rPr lang="en-US" altLang="ja-JP" sz="1292" dirty="0">
                <a:latin typeface="HGP創英角ｺﾞｼｯｸUB" panose="020B0900000000000000" pitchFamily="50" charset="-128"/>
                <a:ea typeface="HGP創英角ｺﾞｼｯｸUB" panose="020B0900000000000000" pitchFamily="50" charset="-128"/>
              </a:rPr>
              <a:t>Ⅰ</a:t>
            </a:r>
            <a:r>
              <a:rPr lang="ja-JP" altLang="en-US" sz="1292" dirty="0">
                <a:latin typeface="HGP創英角ｺﾞｼｯｸUB" panose="020B0900000000000000" pitchFamily="50" charset="-128"/>
                <a:ea typeface="HGP創英角ｺﾞｼｯｸUB" panose="020B0900000000000000" pitchFamily="50" charset="-128"/>
              </a:rPr>
              <a:t>：第</a:t>
            </a:r>
            <a:r>
              <a:rPr lang="en-US" altLang="ja-JP" sz="1292" dirty="0">
                <a:latin typeface="HGP創英角ｺﾞｼｯｸUB" panose="020B0900000000000000" pitchFamily="50" charset="-128"/>
                <a:ea typeface="HGP創英角ｺﾞｼｯｸUB" panose="020B0900000000000000" pitchFamily="50" charset="-128"/>
              </a:rPr>
              <a:t>7</a:t>
            </a:r>
            <a:r>
              <a:rPr lang="ja-JP" altLang="en-US" sz="1292" dirty="0">
                <a:latin typeface="HGP創英角ｺﾞｼｯｸUB" panose="020B0900000000000000" pitchFamily="50" charset="-128"/>
                <a:ea typeface="HGP創英角ｺﾞｼｯｸUB" panose="020B0900000000000000" pitchFamily="50" charset="-128"/>
              </a:rPr>
              <a:t>回～社会の仕組み①～</a:t>
            </a:r>
          </a:p>
        </p:txBody>
      </p:sp>
      <p:cxnSp>
        <p:nvCxnSpPr>
          <p:cNvPr id="6" name="直線コネクタ 5">
            <a:extLst>
              <a:ext uri="{FF2B5EF4-FFF2-40B4-BE49-F238E27FC236}">
                <a16:creationId xmlns:a16="http://schemas.microsoft.com/office/drawing/2014/main" id="{ABBDBBF6-5A85-4119-9073-DDE77EC1F900}"/>
              </a:ext>
            </a:extLst>
          </p:cNvPr>
          <p:cNvCxnSpPr/>
          <p:nvPr/>
        </p:nvCxnSpPr>
        <p:spPr>
          <a:xfrm>
            <a:off x="357554" y="392723"/>
            <a:ext cx="5983166" cy="0"/>
          </a:xfrm>
          <a:prstGeom prst="line">
            <a:avLst/>
          </a:prstGeom>
        </p:spPr>
        <p:style>
          <a:lnRef idx="1">
            <a:schemeClr val="dk1"/>
          </a:lnRef>
          <a:fillRef idx="0">
            <a:schemeClr val="dk1"/>
          </a:fillRef>
          <a:effectRef idx="0">
            <a:schemeClr val="dk1"/>
          </a:effectRef>
          <a:fontRef idx="minor">
            <a:schemeClr val="tx1"/>
          </a:fontRef>
        </p:style>
      </p:cxnSp>
      <p:sp>
        <p:nvSpPr>
          <p:cNvPr id="13316" name="テキスト ボックス 6">
            <a:extLst>
              <a:ext uri="{FF2B5EF4-FFF2-40B4-BE49-F238E27FC236}">
                <a16:creationId xmlns:a16="http://schemas.microsoft.com/office/drawing/2014/main" id="{28A5F170-5DA7-4F6A-813D-6D721F17E08E}"/>
              </a:ext>
            </a:extLst>
          </p:cNvPr>
          <p:cNvSpPr txBox="1">
            <a:spLocks noChangeArrowheads="1"/>
          </p:cNvSpPr>
          <p:nvPr/>
        </p:nvSpPr>
        <p:spPr bwMode="auto">
          <a:xfrm>
            <a:off x="389793" y="735624"/>
            <a:ext cx="4254012" cy="262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1108">
                <a:latin typeface="HGP創英角ｺﾞｼｯｸUB" panose="020B0900000000000000" pitchFamily="50" charset="-128"/>
                <a:ea typeface="HGP創英角ｺﾞｼｯｸUB" panose="020B0900000000000000" pitchFamily="50" charset="-128"/>
              </a:rPr>
              <a:t>GDP</a:t>
            </a:r>
            <a:r>
              <a:rPr lang="ja-JP" altLang="en-US" sz="1108">
                <a:latin typeface="HGP創英角ｺﾞｼｯｸUB" panose="020B0900000000000000" pitchFamily="50" charset="-128"/>
                <a:ea typeface="HGP創英角ｺﾞｼｯｸUB" panose="020B0900000000000000" pitchFamily="50" charset="-128"/>
              </a:rPr>
              <a:t>（</a:t>
            </a:r>
            <a:r>
              <a:rPr lang="en-US" altLang="ja-JP" sz="1108">
                <a:latin typeface="HGP創英角ｺﾞｼｯｸUB" panose="020B0900000000000000" pitchFamily="50" charset="-128"/>
                <a:ea typeface="HGP創英角ｺﾞｼｯｸUB" panose="020B0900000000000000" pitchFamily="50" charset="-128"/>
              </a:rPr>
              <a:t>Gross</a:t>
            </a:r>
            <a:r>
              <a:rPr lang="ja-JP" altLang="en-US" sz="1108">
                <a:latin typeface="HGP創英角ｺﾞｼｯｸUB" panose="020B0900000000000000" pitchFamily="50" charset="-128"/>
                <a:ea typeface="HGP創英角ｺﾞｼｯｸUB" panose="020B0900000000000000" pitchFamily="50" charset="-128"/>
              </a:rPr>
              <a:t>　</a:t>
            </a:r>
            <a:r>
              <a:rPr lang="en-US" altLang="ja-JP" sz="1108">
                <a:latin typeface="HGP創英角ｺﾞｼｯｸUB" panose="020B0900000000000000" pitchFamily="50" charset="-128"/>
                <a:ea typeface="HGP創英角ｺﾞｼｯｸUB" panose="020B0900000000000000" pitchFamily="50" charset="-128"/>
              </a:rPr>
              <a:t>Domestic  Product</a:t>
            </a:r>
            <a:r>
              <a:rPr lang="ja-JP" altLang="en-US" sz="1108">
                <a:latin typeface="HGP創英角ｺﾞｼｯｸUB" panose="020B0900000000000000" pitchFamily="50" charset="-128"/>
                <a:ea typeface="HGP創英角ｺﾞｼｯｸUB" panose="020B0900000000000000" pitchFamily="50" charset="-128"/>
              </a:rPr>
              <a:t>）って何のこと？</a:t>
            </a:r>
          </a:p>
        </p:txBody>
      </p:sp>
      <p:sp>
        <p:nvSpPr>
          <p:cNvPr id="13317" name="テキスト ボックス 8">
            <a:extLst>
              <a:ext uri="{FF2B5EF4-FFF2-40B4-BE49-F238E27FC236}">
                <a16:creationId xmlns:a16="http://schemas.microsoft.com/office/drawing/2014/main" id="{69DE64EE-0B66-4DEE-B0BF-59CA0939464C}"/>
              </a:ext>
            </a:extLst>
          </p:cNvPr>
          <p:cNvSpPr txBox="1">
            <a:spLocks noChangeArrowheads="1"/>
          </p:cNvSpPr>
          <p:nvPr/>
        </p:nvSpPr>
        <p:spPr bwMode="auto">
          <a:xfrm>
            <a:off x="370743" y="1349620"/>
            <a:ext cx="3988777" cy="262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1108">
                <a:latin typeface="HGP創英角ｺﾞｼｯｸUB" panose="020B0900000000000000" pitchFamily="50" charset="-128"/>
                <a:ea typeface="HGP創英角ｺﾞｼｯｸUB" panose="020B0900000000000000" pitchFamily="50" charset="-128"/>
              </a:rPr>
              <a:t>！新しく作られたモノやサービスを</a:t>
            </a:r>
            <a:r>
              <a:rPr lang="en-US" altLang="ja-JP" sz="1108">
                <a:latin typeface="HGP創英角ｺﾞｼｯｸUB" panose="020B0900000000000000" pitchFamily="50" charset="-128"/>
                <a:ea typeface="HGP創英角ｺﾞｼｯｸUB" panose="020B0900000000000000" pitchFamily="50" charset="-128"/>
              </a:rPr>
              <a:t>【</a:t>
            </a:r>
            <a:r>
              <a:rPr lang="ja-JP" altLang="en-US" sz="1108">
                <a:latin typeface="HGP創英角ｺﾞｼｯｸUB" panose="020B0900000000000000" pitchFamily="50" charset="-128"/>
                <a:ea typeface="HGP創英角ｺﾞｼｯｸUB" panose="020B0900000000000000" pitchFamily="50" charset="-128"/>
              </a:rPr>
              <a:t>　　　　　　　　　　　　　</a:t>
            </a:r>
            <a:r>
              <a:rPr lang="en-US" altLang="ja-JP" sz="1108">
                <a:latin typeface="HGP創英角ｺﾞｼｯｸUB" panose="020B0900000000000000" pitchFamily="50" charset="-128"/>
                <a:ea typeface="HGP創英角ｺﾞｼｯｸUB" panose="020B0900000000000000" pitchFamily="50" charset="-128"/>
              </a:rPr>
              <a:t>】</a:t>
            </a:r>
            <a:r>
              <a:rPr lang="ja-JP" altLang="en-US" sz="1108">
                <a:latin typeface="HGP創英角ｺﾞｼｯｸUB" panose="020B0900000000000000" pitchFamily="50" charset="-128"/>
                <a:ea typeface="HGP創英角ｺﾞｼｯｸUB" panose="020B0900000000000000" pitchFamily="50" charset="-128"/>
              </a:rPr>
              <a:t>という</a:t>
            </a:r>
            <a:endParaRPr lang="en-US" altLang="ja-JP" sz="1108">
              <a:latin typeface="HGP創英角ｺﾞｼｯｸUB" panose="020B0900000000000000" pitchFamily="50" charset="-128"/>
              <a:ea typeface="HGP創英角ｺﾞｼｯｸUB" panose="020B0900000000000000" pitchFamily="50" charset="-128"/>
            </a:endParaRPr>
          </a:p>
        </p:txBody>
      </p:sp>
      <p:sp>
        <p:nvSpPr>
          <p:cNvPr id="10" name="正方形/長方形 9">
            <a:extLst>
              <a:ext uri="{FF2B5EF4-FFF2-40B4-BE49-F238E27FC236}">
                <a16:creationId xmlns:a16="http://schemas.microsoft.com/office/drawing/2014/main" id="{550FDB71-FDD0-48AA-9BA1-42209FBF5BEA}"/>
              </a:ext>
            </a:extLst>
          </p:cNvPr>
          <p:cNvSpPr/>
          <p:nvPr/>
        </p:nvSpPr>
        <p:spPr>
          <a:xfrm>
            <a:off x="370743" y="685800"/>
            <a:ext cx="5978769" cy="99646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62"/>
          </a:p>
        </p:txBody>
      </p:sp>
      <p:sp>
        <p:nvSpPr>
          <p:cNvPr id="13319" name="テキスト ボックス 10">
            <a:extLst>
              <a:ext uri="{FF2B5EF4-FFF2-40B4-BE49-F238E27FC236}">
                <a16:creationId xmlns:a16="http://schemas.microsoft.com/office/drawing/2014/main" id="{7F7AA97A-D422-4579-AFFD-D0E3C947608E}"/>
              </a:ext>
            </a:extLst>
          </p:cNvPr>
          <p:cNvSpPr txBox="1">
            <a:spLocks noChangeArrowheads="1"/>
          </p:cNvSpPr>
          <p:nvPr/>
        </p:nvSpPr>
        <p:spPr bwMode="auto">
          <a:xfrm>
            <a:off x="361951" y="1795097"/>
            <a:ext cx="4254011" cy="262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1108">
                <a:latin typeface="HGP創英角ｺﾞｼｯｸUB" panose="020B0900000000000000" pitchFamily="50" charset="-128"/>
                <a:ea typeface="HGP創英角ｺﾞｼｯｸUB" panose="020B0900000000000000" pitchFamily="50" charset="-128"/>
              </a:rPr>
              <a:t>3</a:t>
            </a:r>
            <a:r>
              <a:rPr lang="ja-JP" altLang="en-US" sz="1108">
                <a:latin typeface="HGP創英角ｺﾞｼｯｸUB" panose="020B0900000000000000" pitchFamily="50" charset="-128"/>
                <a:ea typeface="HGP創英角ｺﾞｼｯｸUB" panose="020B0900000000000000" pitchFamily="50" charset="-128"/>
              </a:rPr>
              <a:t>面等価の原則を理解しよう</a:t>
            </a:r>
          </a:p>
        </p:txBody>
      </p:sp>
      <p:pic>
        <p:nvPicPr>
          <p:cNvPr id="13320" name="Picture 3">
            <a:extLst>
              <a:ext uri="{FF2B5EF4-FFF2-40B4-BE49-F238E27FC236}">
                <a16:creationId xmlns:a16="http://schemas.microsoft.com/office/drawing/2014/main" id="{DDED8D5D-29FC-48AB-88C9-8A7C8A88B7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9792" y="2161443"/>
            <a:ext cx="2227385" cy="134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1" name="Picture 4">
            <a:extLst>
              <a:ext uri="{FF2B5EF4-FFF2-40B4-BE49-F238E27FC236}">
                <a16:creationId xmlns:a16="http://schemas.microsoft.com/office/drawing/2014/main" id="{E347E404-C951-4622-91B9-F7E33C40E6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1978269"/>
            <a:ext cx="2857500" cy="1811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正方形/長方形 25">
            <a:extLst>
              <a:ext uri="{FF2B5EF4-FFF2-40B4-BE49-F238E27FC236}">
                <a16:creationId xmlns:a16="http://schemas.microsoft.com/office/drawing/2014/main" id="{35815652-DFA9-4357-89E5-F66BC058CB1A}"/>
              </a:ext>
            </a:extLst>
          </p:cNvPr>
          <p:cNvSpPr/>
          <p:nvPr/>
        </p:nvSpPr>
        <p:spPr>
          <a:xfrm>
            <a:off x="359020" y="1802423"/>
            <a:ext cx="5981700" cy="205886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62"/>
          </a:p>
        </p:txBody>
      </p:sp>
      <p:sp>
        <p:nvSpPr>
          <p:cNvPr id="25" name="テキスト ボックス 24">
            <a:extLst>
              <a:ext uri="{FF2B5EF4-FFF2-40B4-BE49-F238E27FC236}">
                <a16:creationId xmlns:a16="http://schemas.microsoft.com/office/drawing/2014/main" id="{D45C5E0E-38FD-4967-9DEF-46795BCB0310}"/>
              </a:ext>
            </a:extLst>
          </p:cNvPr>
          <p:cNvSpPr txBox="1"/>
          <p:nvPr/>
        </p:nvSpPr>
        <p:spPr>
          <a:xfrm>
            <a:off x="397120" y="3971192"/>
            <a:ext cx="2307980" cy="241476"/>
          </a:xfrm>
          <a:prstGeom prst="rect">
            <a:avLst/>
          </a:prstGeom>
          <a:noFill/>
        </p:spPr>
        <p:txBody>
          <a:bodyPr>
            <a:spAutoFit/>
          </a:bodyPr>
          <a:lstStyle/>
          <a:p>
            <a:pPr>
              <a:defRPr/>
            </a:pPr>
            <a:r>
              <a:rPr lang="ja-JP" altLang="en-US" sz="969" dirty="0">
                <a:latin typeface="HGP創英角ｺﾞｼｯｸUB" pitchFamily="50" charset="-128"/>
                <a:ea typeface="HGP創英角ｺﾞｼｯｸUB" pitchFamily="50" charset="-128"/>
              </a:rPr>
              <a:t>産業の分類を知る！</a:t>
            </a:r>
          </a:p>
        </p:txBody>
      </p:sp>
      <p:pic>
        <p:nvPicPr>
          <p:cNvPr id="13324" name="Picture 5">
            <a:extLst>
              <a:ext uri="{FF2B5EF4-FFF2-40B4-BE49-F238E27FC236}">
                <a16:creationId xmlns:a16="http://schemas.microsoft.com/office/drawing/2014/main" id="{4D3FA3D8-C101-4C34-8D6D-2D70BB1F348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769" y="4283320"/>
            <a:ext cx="2239108" cy="1635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5" name="Picture 6">
            <a:extLst>
              <a:ext uri="{FF2B5EF4-FFF2-40B4-BE49-F238E27FC236}">
                <a16:creationId xmlns:a16="http://schemas.microsoft.com/office/drawing/2014/main" id="{2BE63C1D-E3CB-4CBF-AAE0-F0146A4B260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2270" y="4283320"/>
            <a:ext cx="2372458" cy="1516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テキスト ボックス 26">
            <a:extLst>
              <a:ext uri="{FF2B5EF4-FFF2-40B4-BE49-F238E27FC236}">
                <a16:creationId xmlns:a16="http://schemas.microsoft.com/office/drawing/2014/main" id="{23C17170-C17E-404E-B8F0-01D516412A91}"/>
              </a:ext>
            </a:extLst>
          </p:cNvPr>
          <p:cNvSpPr txBox="1"/>
          <p:nvPr/>
        </p:nvSpPr>
        <p:spPr>
          <a:xfrm>
            <a:off x="3502269" y="4001966"/>
            <a:ext cx="2127738" cy="241476"/>
          </a:xfrm>
          <a:prstGeom prst="rect">
            <a:avLst/>
          </a:prstGeom>
          <a:noFill/>
        </p:spPr>
        <p:txBody>
          <a:bodyPr>
            <a:spAutoFit/>
          </a:bodyPr>
          <a:lstStyle/>
          <a:p>
            <a:pPr>
              <a:defRPr/>
            </a:pPr>
            <a:r>
              <a:rPr lang="ja-JP" altLang="en-US" sz="969" dirty="0">
                <a:latin typeface="HGP創英角ｺﾞｼｯｸUB" pitchFamily="50" charset="-128"/>
                <a:ea typeface="HGP創英角ｺﾞｼｯｸUB" pitchFamily="50" charset="-128"/>
              </a:rPr>
              <a:t>例えば服だと・・・</a:t>
            </a:r>
          </a:p>
        </p:txBody>
      </p:sp>
      <p:sp>
        <p:nvSpPr>
          <p:cNvPr id="39" name="正方形/長方形 38">
            <a:extLst>
              <a:ext uri="{FF2B5EF4-FFF2-40B4-BE49-F238E27FC236}">
                <a16:creationId xmlns:a16="http://schemas.microsoft.com/office/drawing/2014/main" id="{3E14E4D3-AFED-41FD-B7E7-A2142E0B443E}"/>
              </a:ext>
            </a:extLst>
          </p:cNvPr>
          <p:cNvSpPr/>
          <p:nvPr/>
        </p:nvSpPr>
        <p:spPr>
          <a:xfrm>
            <a:off x="361950" y="3971193"/>
            <a:ext cx="5983165" cy="206033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62"/>
          </a:p>
        </p:txBody>
      </p:sp>
      <p:sp>
        <p:nvSpPr>
          <p:cNvPr id="13328" name="テキスト ボックス 19">
            <a:extLst>
              <a:ext uri="{FF2B5EF4-FFF2-40B4-BE49-F238E27FC236}">
                <a16:creationId xmlns:a16="http://schemas.microsoft.com/office/drawing/2014/main" id="{2DE74880-7E04-42FA-AAFD-5C6A0BE7C054}"/>
              </a:ext>
            </a:extLst>
          </p:cNvPr>
          <p:cNvSpPr txBox="1">
            <a:spLocks noChangeArrowheads="1"/>
          </p:cNvSpPr>
          <p:nvPr/>
        </p:nvSpPr>
        <p:spPr bwMode="auto">
          <a:xfrm>
            <a:off x="4359520" y="751743"/>
            <a:ext cx="2035419" cy="830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831">
                <a:latin typeface="HGP創英角ｺﾞｼｯｸUB" panose="020B0900000000000000" pitchFamily="50" charset="-128"/>
                <a:ea typeface="HGP創英角ｺﾞｼｯｸUB" panose="020B0900000000000000" pitchFamily="50" charset="-128"/>
              </a:rPr>
              <a:t>2007</a:t>
            </a:r>
            <a:r>
              <a:rPr lang="ja-JP" altLang="en-US" sz="831">
                <a:latin typeface="HGP創英角ｺﾞｼｯｸUB" panose="020B0900000000000000" pitchFamily="50" charset="-128"/>
                <a:ea typeface="HGP創英角ｺﾞｼｯｸUB" panose="020B0900000000000000" pitchFamily="50" charset="-128"/>
              </a:rPr>
              <a:t>年　約</a:t>
            </a:r>
            <a:r>
              <a:rPr lang="en-US" altLang="ja-JP" sz="831">
                <a:latin typeface="HGP創英角ｺﾞｼｯｸUB" panose="020B0900000000000000" pitchFamily="50" charset="-128"/>
                <a:ea typeface="HGP創英角ｺﾞｼｯｸUB" panose="020B0900000000000000" pitchFamily="50" charset="-128"/>
              </a:rPr>
              <a:t>512</a:t>
            </a:r>
            <a:r>
              <a:rPr lang="ja-JP" altLang="en-US" sz="831">
                <a:latin typeface="HGP創英角ｺﾞｼｯｸUB" panose="020B0900000000000000" pitchFamily="50" charset="-128"/>
                <a:ea typeface="HGP創英角ｺﾞｼｯｸUB" panose="020B0900000000000000" pitchFamily="50" charset="-128"/>
              </a:rPr>
              <a:t>兆円</a:t>
            </a:r>
            <a:endParaRPr lang="en-US" altLang="ja-JP" sz="831">
              <a:latin typeface="HGP創英角ｺﾞｼｯｸUB" panose="020B0900000000000000" pitchFamily="50" charset="-128"/>
              <a:ea typeface="HGP創英角ｺﾞｼｯｸUB" panose="020B0900000000000000" pitchFamily="50" charset="-128"/>
            </a:endParaRPr>
          </a:p>
          <a:p>
            <a:pPr eaLnBrk="1" hangingPunct="1">
              <a:spcBef>
                <a:spcPct val="0"/>
              </a:spcBef>
              <a:buFontTx/>
              <a:buNone/>
            </a:pPr>
            <a:r>
              <a:rPr lang="en-US" altLang="ja-JP" sz="831">
                <a:latin typeface="HGP創英角ｺﾞｼｯｸUB" panose="020B0900000000000000" pitchFamily="50" charset="-128"/>
                <a:ea typeface="HGP創英角ｺﾞｼｯｸUB" panose="020B0900000000000000" pitchFamily="50" charset="-128"/>
              </a:rPr>
              <a:t>2009</a:t>
            </a:r>
            <a:r>
              <a:rPr lang="ja-JP" altLang="en-US" sz="831">
                <a:latin typeface="HGP創英角ｺﾞｼｯｸUB" panose="020B0900000000000000" pitchFamily="50" charset="-128"/>
                <a:ea typeface="HGP創英角ｺﾞｼｯｸUB" panose="020B0900000000000000" pitchFamily="50" charset="-128"/>
              </a:rPr>
              <a:t>年　約</a:t>
            </a:r>
            <a:r>
              <a:rPr lang="en-US" altLang="ja-JP" sz="831">
                <a:latin typeface="HGP創英角ｺﾞｼｯｸUB" panose="020B0900000000000000" pitchFamily="50" charset="-128"/>
                <a:ea typeface="HGP創英角ｺﾞｼｯｸUB" panose="020B0900000000000000" pitchFamily="50" charset="-128"/>
              </a:rPr>
              <a:t>471</a:t>
            </a:r>
            <a:r>
              <a:rPr lang="ja-JP" altLang="en-US" sz="831">
                <a:latin typeface="HGP創英角ｺﾞｼｯｸUB" panose="020B0900000000000000" pitchFamily="50" charset="-128"/>
                <a:ea typeface="HGP創英角ｺﾞｼｯｸUB" panose="020B0900000000000000" pitchFamily="50" charset="-128"/>
              </a:rPr>
              <a:t>兆円</a:t>
            </a:r>
            <a:endParaRPr lang="en-US" altLang="ja-JP" sz="831">
              <a:latin typeface="HGP創英角ｺﾞｼｯｸUB" panose="020B0900000000000000" pitchFamily="50" charset="-128"/>
              <a:ea typeface="HGP創英角ｺﾞｼｯｸUB" panose="020B0900000000000000" pitchFamily="50" charset="-128"/>
            </a:endParaRPr>
          </a:p>
          <a:p>
            <a:pPr eaLnBrk="1" hangingPunct="1">
              <a:spcBef>
                <a:spcPct val="0"/>
              </a:spcBef>
              <a:buFontTx/>
              <a:buNone/>
            </a:pPr>
            <a:r>
              <a:rPr lang="en-US" altLang="ja-JP" sz="831">
                <a:latin typeface="HGP創英角ｺﾞｼｯｸUB" panose="020B0900000000000000" pitchFamily="50" charset="-128"/>
                <a:ea typeface="HGP創英角ｺﾞｼｯｸUB" panose="020B0900000000000000" pitchFamily="50" charset="-128"/>
              </a:rPr>
              <a:t>2011</a:t>
            </a:r>
            <a:r>
              <a:rPr lang="ja-JP" altLang="en-US" sz="831">
                <a:latin typeface="HGP創英角ｺﾞｼｯｸUB" panose="020B0900000000000000" pitchFamily="50" charset="-128"/>
                <a:ea typeface="HGP創英角ｺﾞｼｯｸUB" panose="020B0900000000000000" pitchFamily="50" charset="-128"/>
              </a:rPr>
              <a:t>年　約</a:t>
            </a:r>
            <a:r>
              <a:rPr lang="en-US" altLang="ja-JP" sz="831">
                <a:latin typeface="HGP創英角ｺﾞｼｯｸUB" panose="020B0900000000000000" pitchFamily="50" charset="-128"/>
                <a:ea typeface="HGP創英角ｺﾞｼｯｸUB" panose="020B0900000000000000" pitchFamily="50" charset="-128"/>
              </a:rPr>
              <a:t>470</a:t>
            </a:r>
            <a:r>
              <a:rPr lang="ja-JP" altLang="en-US" sz="831">
                <a:latin typeface="HGP創英角ｺﾞｼｯｸUB" panose="020B0900000000000000" pitchFamily="50" charset="-128"/>
                <a:ea typeface="HGP創英角ｺﾞｼｯｸUB" panose="020B0900000000000000" pitchFamily="50" charset="-128"/>
              </a:rPr>
              <a:t>兆円</a:t>
            </a:r>
            <a:endParaRPr lang="en-US" altLang="ja-JP" sz="831">
              <a:latin typeface="HGP創英角ｺﾞｼｯｸUB" panose="020B0900000000000000" pitchFamily="50" charset="-128"/>
              <a:ea typeface="HGP創英角ｺﾞｼｯｸUB" panose="020B0900000000000000" pitchFamily="50" charset="-128"/>
            </a:endParaRPr>
          </a:p>
          <a:p>
            <a:pPr eaLnBrk="1" hangingPunct="1">
              <a:spcBef>
                <a:spcPct val="0"/>
              </a:spcBef>
              <a:buFontTx/>
              <a:buNone/>
            </a:pPr>
            <a:r>
              <a:rPr lang="en-US" altLang="ja-JP" sz="831">
                <a:latin typeface="HGP創英角ｺﾞｼｯｸUB" panose="020B0900000000000000" pitchFamily="50" charset="-128"/>
                <a:ea typeface="HGP創英角ｺﾞｼｯｸUB" panose="020B0900000000000000" pitchFamily="50" charset="-128"/>
              </a:rPr>
              <a:t>2014</a:t>
            </a:r>
            <a:r>
              <a:rPr lang="ja-JP" altLang="en-US" sz="831">
                <a:latin typeface="HGP創英角ｺﾞｼｯｸUB" panose="020B0900000000000000" pitchFamily="50" charset="-128"/>
                <a:ea typeface="HGP創英角ｺﾞｼｯｸUB" panose="020B0900000000000000" pitchFamily="50" charset="-128"/>
              </a:rPr>
              <a:t>年　約</a:t>
            </a:r>
            <a:r>
              <a:rPr lang="en-US" altLang="ja-JP" sz="831">
                <a:latin typeface="HGP創英角ｺﾞｼｯｸUB" panose="020B0900000000000000" pitchFamily="50" charset="-128"/>
                <a:ea typeface="HGP創英角ｺﾞｼｯｸUB" panose="020B0900000000000000" pitchFamily="50" charset="-128"/>
              </a:rPr>
              <a:t>488</a:t>
            </a:r>
            <a:r>
              <a:rPr lang="ja-JP" altLang="en-US" sz="831">
                <a:latin typeface="HGP創英角ｺﾞｼｯｸUB" panose="020B0900000000000000" pitchFamily="50" charset="-128"/>
                <a:ea typeface="HGP創英角ｺﾞｼｯｸUB" panose="020B0900000000000000" pitchFamily="50" charset="-128"/>
              </a:rPr>
              <a:t>兆円</a:t>
            </a:r>
            <a:endParaRPr lang="en-US" altLang="ja-JP" sz="831">
              <a:latin typeface="HGP創英角ｺﾞｼｯｸUB" panose="020B0900000000000000" pitchFamily="50" charset="-128"/>
              <a:ea typeface="HGP創英角ｺﾞｼｯｸUB" panose="020B0900000000000000" pitchFamily="50" charset="-128"/>
            </a:endParaRPr>
          </a:p>
          <a:p>
            <a:pPr eaLnBrk="1" hangingPunct="1">
              <a:spcBef>
                <a:spcPct val="0"/>
              </a:spcBef>
              <a:buFontTx/>
              <a:buNone/>
            </a:pPr>
            <a:r>
              <a:rPr lang="en-US" altLang="ja-JP" sz="738">
                <a:latin typeface="ＭＳ Ｐ明朝" panose="02020600040205080304" pitchFamily="18" charset="-128"/>
                <a:ea typeface="ＭＳ Ｐ明朝" panose="02020600040205080304" pitchFamily="18" charset="-128"/>
              </a:rPr>
              <a:t>※IMF - World Economic Outlook Databases</a:t>
            </a:r>
            <a:br>
              <a:rPr lang="en-US" altLang="ja-JP" sz="738">
                <a:latin typeface="ＭＳ Ｐ明朝" panose="02020600040205080304" pitchFamily="18" charset="-128"/>
                <a:ea typeface="ＭＳ Ｐ明朝" panose="02020600040205080304" pitchFamily="18" charset="-128"/>
              </a:rPr>
            </a:br>
            <a:r>
              <a:rPr lang="en-US" altLang="ja-JP" sz="738">
                <a:latin typeface="ＭＳ Ｐ明朝" panose="02020600040205080304" pitchFamily="18" charset="-128"/>
                <a:ea typeface="ＭＳ Ｐ明朝" panose="02020600040205080304" pitchFamily="18" charset="-128"/>
              </a:rPr>
              <a:t> (2014</a:t>
            </a:r>
            <a:r>
              <a:rPr lang="ja-JP" altLang="en-US" sz="738">
                <a:latin typeface="ＭＳ Ｐ明朝" panose="02020600040205080304" pitchFamily="18" charset="-128"/>
                <a:ea typeface="ＭＳ Ｐ明朝" panose="02020600040205080304" pitchFamily="18" charset="-128"/>
              </a:rPr>
              <a:t>年</a:t>
            </a:r>
            <a:r>
              <a:rPr lang="en-US" altLang="ja-JP" sz="738">
                <a:latin typeface="ＭＳ Ｐ明朝" panose="02020600040205080304" pitchFamily="18" charset="-128"/>
                <a:ea typeface="ＭＳ Ｐ明朝" panose="02020600040205080304" pitchFamily="18" charset="-128"/>
              </a:rPr>
              <a:t>10</a:t>
            </a:r>
            <a:r>
              <a:rPr lang="ja-JP" altLang="en-US" sz="738">
                <a:latin typeface="ＭＳ Ｐ明朝" panose="02020600040205080304" pitchFamily="18" charset="-128"/>
                <a:ea typeface="ＭＳ Ｐ明朝" panose="02020600040205080304" pitchFamily="18" charset="-128"/>
              </a:rPr>
              <a:t>月版</a:t>
            </a:r>
            <a:r>
              <a:rPr lang="en-US" altLang="ja-JP" sz="738">
                <a:latin typeface="ＭＳ Ｐ明朝" panose="02020600040205080304" pitchFamily="18" charset="-128"/>
                <a:ea typeface="ＭＳ Ｐ明朝" panose="02020600040205080304" pitchFamily="18" charset="-128"/>
              </a:rPr>
              <a:t>)</a:t>
            </a:r>
          </a:p>
        </p:txBody>
      </p:sp>
      <p:sp>
        <p:nvSpPr>
          <p:cNvPr id="13329" name="テキスト ボックス 60">
            <a:extLst>
              <a:ext uri="{FF2B5EF4-FFF2-40B4-BE49-F238E27FC236}">
                <a16:creationId xmlns:a16="http://schemas.microsoft.com/office/drawing/2014/main" id="{9B8B2036-B64C-4670-B460-9BC701F274C2}"/>
              </a:ext>
            </a:extLst>
          </p:cNvPr>
          <p:cNvSpPr txBox="1">
            <a:spLocks noChangeArrowheads="1"/>
          </p:cNvSpPr>
          <p:nvPr/>
        </p:nvSpPr>
        <p:spPr bwMode="auto">
          <a:xfrm>
            <a:off x="279889" y="401516"/>
            <a:ext cx="2392973" cy="248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1015">
                <a:latin typeface="HGP創英角ｺﾞｼｯｸUB" panose="020B0900000000000000" pitchFamily="50" charset="-128"/>
                <a:ea typeface="HGP創英角ｺﾞｼｯｸUB" panose="020B0900000000000000" pitchFamily="50" charset="-128"/>
              </a:rPr>
              <a:t>①</a:t>
            </a:r>
            <a:r>
              <a:rPr lang="en-US" altLang="ja-JP" sz="1015">
                <a:latin typeface="HGP創英角ｺﾞｼｯｸUB" panose="020B0900000000000000" pitchFamily="50" charset="-128"/>
                <a:ea typeface="HGP創英角ｺﾞｼｯｸUB" panose="020B0900000000000000" pitchFamily="50" charset="-128"/>
              </a:rPr>
              <a:t>GDP</a:t>
            </a:r>
            <a:r>
              <a:rPr lang="ja-JP" altLang="en-US" sz="1015">
                <a:latin typeface="HGP創英角ｺﾞｼｯｸUB" panose="020B0900000000000000" pitchFamily="50" charset="-128"/>
                <a:ea typeface="HGP創英角ｺﾞｼｯｸUB" panose="020B0900000000000000" pitchFamily="50" charset="-128"/>
              </a:rPr>
              <a:t>と業種について</a:t>
            </a:r>
          </a:p>
        </p:txBody>
      </p:sp>
      <p:sp>
        <p:nvSpPr>
          <p:cNvPr id="21" name="正方形/長方形 20">
            <a:extLst>
              <a:ext uri="{FF2B5EF4-FFF2-40B4-BE49-F238E27FC236}">
                <a16:creationId xmlns:a16="http://schemas.microsoft.com/office/drawing/2014/main" id="{E1D5CFD1-B3E6-4C39-92E0-FDA49CA39004}"/>
              </a:ext>
            </a:extLst>
          </p:cNvPr>
          <p:cNvSpPr/>
          <p:nvPr/>
        </p:nvSpPr>
        <p:spPr>
          <a:xfrm>
            <a:off x="360485" y="6498982"/>
            <a:ext cx="2735874" cy="21936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sz="1662"/>
          </a:p>
        </p:txBody>
      </p:sp>
      <p:sp>
        <p:nvSpPr>
          <p:cNvPr id="22" name="テキスト ボックス 21">
            <a:extLst>
              <a:ext uri="{FF2B5EF4-FFF2-40B4-BE49-F238E27FC236}">
                <a16:creationId xmlns:a16="http://schemas.microsoft.com/office/drawing/2014/main" id="{E536D0C7-6AD0-4851-9E0A-9A147D0FF3A8}"/>
              </a:ext>
            </a:extLst>
          </p:cNvPr>
          <p:cNvSpPr txBox="1"/>
          <p:nvPr/>
        </p:nvSpPr>
        <p:spPr>
          <a:xfrm>
            <a:off x="370743" y="6498982"/>
            <a:ext cx="2725615" cy="2031197"/>
          </a:xfrm>
          <a:prstGeom prst="rect">
            <a:avLst/>
          </a:prstGeom>
          <a:noFill/>
        </p:spPr>
        <p:txBody>
          <a:bodyPr>
            <a:spAutoFit/>
          </a:bodyPr>
          <a:lstStyle/>
          <a:p>
            <a:pPr eaLnBrk="1" hangingPunct="1">
              <a:defRPr/>
            </a:pPr>
            <a:r>
              <a:rPr lang="ja-JP" altLang="en-US" sz="969" dirty="0">
                <a:latin typeface="HGP創英角ｺﾞｼｯｸUB" pitchFamily="50" charset="-128"/>
                <a:ea typeface="HGP創英角ｺﾞｼｯｸUB" pitchFamily="50" charset="-128"/>
              </a:rPr>
              <a:t>◆お金の持つ機能</a:t>
            </a:r>
            <a:endParaRPr lang="en-US" altLang="ja-JP" sz="969" dirty="0">
              <a:latin typeface="HGP創英角ｺﾞｼｯｸUB" pitchFamily="50" charset="-128"/>
              <a:ea typeface="HGP創英角ｺﾞｼｯｸUB" pitchFamily="50" charset="-128"/>
            </a:endParaRPr>
          </a:p>
          <a:p>
            <a:pPr eaLnBrk="1" hangingPunct="1">
              <a:defRPr/>
            </a:pPr>
            <a:endParaRPr lang="en-US" altLang="ja-JP" sz="969" dirty="0">
              <a:latin typeface="HGP創英角ｺﾞｼｯｸUB" pitchFamily="50" charset="-128"/>
              <a:ea typeface="HGP創英角ｺﾞｼｯｸUB" pitchFamily="50" charset="-128"/>
            </a:endParaRPr>
          </a:p>
          <a:p>
            <a:pPr eaLnBrk="1" hangingPunct="1">
              <a:defRPr/>
            </a:pPr>
            <a:r>
              <a:rPr lang="en-US" altLang="ja-JP" sz="969" dirty="0">
                <a:latin typeface="HGP創英角ｺﾞｼｯｸUB" pitchFamily="50" charset="-128"/>
                <a:ea typeface="HGP創英角ｺﾞｼｯｸUB" pitchFamily="50" charset="-128"/>
              </a:rPr>
              <a:t>【</a:t>
            </a:r>
            <a:r>
              <a:rPr lang="ja-JP" altLang="en-US" sz="969" dirty="0">
                <a:latin typeface="HGP創英角ｺﾞｼｯｸUB" pitchFamily="50" charset="-128"/>
                <a:ea typeface="HGP創英角ｺﾞｼｯｸUB" pitchFamily="50" charset="-128"/>
              </a:rPr>
              <a:t>　　　　　　　　　　　　　　　　　　　　　　　　</a:t>
            </a:r>
            <a:r>
              <a:rPr lang="en-US" altLang="ja-JP" sz="969" dirty="0">
                <a:latin typeface="HGP創英角ｺﾞｼｯｸUB" pitchFamily="50" charset="-128"/>
                <a:ea typeface="HGP創英角ｺﾞｼｯｸUB" pitchFamily="50" charset="-128"/>
              </a:rPr>
              <a:t>】</a:t>
            </a:r>
          </a:p>
          <a:p>
            <a:pPr eaLnBrk="1" hangingPunct="1">
              <a:defRPr/>
            </a:pPr>
            <a:endParaRPr lang="en-US" altLang="ja-JP" sz="969" dirty="0">
              <a:latin typeface="HGP創英角ｺﾞｼｯｸUB" pitchFamily="50" charset="-128"/>
              <a:ea typeface="HGP創英角ｺﾞｼｯｸUB" pitchFamily="50" charset="-128"/>
            </a:endParaRPr>
          </a:p>
          <a:p>
            <a:pPr eaLnBrk="1" hangingPunct="1">
              <a:defRPr/>
            </a:pPr>
            <a:r>
              <a:rPr lang="en-US" altLang="ja-JP" sz="969" dirty="0">
                <a:latin typeface="HGP創英角ｺﾞｼｯｸUB" pitchFamily="50" charset="-128"/>
                <a:ea typeface="HGP創英角ｺﾞｼｯｸUB" pitchFamily="50" charset="-128"/>
              </a:rPr>
              <a:t>【</a:t>
            </a:r>
            <a:r>
              <a:rPr lang="ja-JP" altLang="en-US" sz="969" dirty="0">
                <a:latin typeface="HGP創英角ｺﾞｼｯｸUB" pitchFamily="50" charset="-128"/>
                <a:ea typeface="HGP創英角ｺﾞｼｯｸUB" pitchFamily="50" charset="-128"/>
              </a:rPr>
              <a:t>　　　　　　　　　　　　　　　　　　　　　　　　</a:t>
            </a:r>
            <a:r>
              <a:rPr lang="en-US" altLang="ja-JP" sz="969" dirty="0">
                <a:latin typeface="HGP創英角ｺﾞｼｯｸUB" pitchFamily="50" charset="-128"/>
                <a:ea typeface="HGP創英角ｺﾞｼｯｸUB" pitchFamily="50" charset="-128"/>
              </a:rPr>
              <a:t>】</a:t>
            </a:r>
          </a:p>
          <a:p>
            <a:pPr eaLnBrk="1" hangingPunct="1">
              <a:defRPr/>
            </a:pPr>
            <a:endParaRPr lang="en-US" altLang="ja-JP" sz="969" dirty="0">
              <a:latin typeface="HGP創英角ｺﾞｼｯｸUB" pitchFamily="50" charset="-128"/>
              <a:ea typeface="HGP創英角ｺﾞｼｯｸUB" pitchFamily="50" charset="-128"/>
            </a:endParaRPr>
          </a:p>
          <a:p>
            <a:pPr eaLnBrk="1" hangingPunct="1">
              <a:defRPr/>
            </a:pPr>
            <a:r>
              <a:rPr lang="en-US" altLang="ja-JP" sz="969" dirty="0">
                <a:latin typeface="HGP創英角ｺﾞｼｯｸUB" pitchFamily="50" charset="-128"/>
                <a:ea typeface="HGP創英角ｺﾞｼｯｸUB" pitchFamily="50" charset="-128"/>
              </a:rPr>
              <a:t>【</a:t>
            </a:r>
            <a:r>
              <a:rPr lang="ja-JP" altLang="en-US" sz="969" dirty="0">
                <a:latin typeface="HGP創英角ｺﾞｼｯｸUB" pitchFamily="50" charset="-128"/>
                <a:ea typeface="HGP創英角ｺﾞｼｯｸUB" pitchFamily="50" charset="-128"/>
              </a:rPr>
              <a:t>　　　　　　　　　　　　　　　　　　　　　　　　</a:t>
            </a:r>
            <a:r>
              <a:rPr lang="en-US" altLang="ja-JP" sz="969" dirty="0">
                <a:latin typeface="HGP創英角ｺﾞｼｯｸUB" pitchFamily="50" charset="-128"/>
                <a:ea typeface="HGP創英角ｺﾞｼｯｸUB" pitchFamily="50" charset="-128"/>
              </a:rPr>
              <a:t>】</a:t>
            </a:r>
          </a:p>
          <a:p>
            <a:pPr eaLnBrk="1" hangingPunct="1">
              <a:defRPr/>
            </a:pPr>
            <a:endParaRPr lang="en-US" altLang="ja-JP" sz="969" dirty="0">
              <a:latin typeface="HGP創英角ｺﾞｼｯｸUB" pitchFamily="50" charset="-128"/>
              <a:ea typeface="HGP創英角ｺﾞｼｯｸUB" pitchFamily="50" charset="-128"/>
            </a:endParaRPr>
          </a:p>
          <a:p>
            <a:pPr eaLnBrk="1" hangingPunct="1">
              <a:defRPr/>
            </a:pPr>
            <a:r>
              <a:rPr lang="ja-JP" altLang="en-US" sz="969" dirty="0">
                <a:latin typeface="HGP創英角ｺﾞｼｯｸUB" pitchFamily="50" charset="-128"/>
                <a:ea typeface="HGP創英角ｺﾞｼｯｸUB" pitchFamily="50" charset="-128"/>
              </a:rPr>
              <a:t>・・・ちなみに経済の視点からみると</a:t>
            </a:r>
            <a:endParaRPr lang="en-US" altLang="ja-JP" sz="969" dirty="0">
              <a:latin typeface="HGP創英角ｺﾞｼｯｸUB" pitchFamily="50" charset="-128"/>
              <a:ea typeface="HGP創英角ｺﾞｼｯｸUB" pitchFamily="50" charset="-128"/>
            </a:endParaRPr>
          </a:p>
          <a:p>
            <a:pPr eaLnBrk="1" hangingPunct="1">
              <a:defRPr/>
            </a:pPr>
            <a:r>
              <a:rPr lang="en-US" altLang="ja-JP" sz="969" dirty="0">
                <a:latin typeface="HGP創英角ｺﾞｼｯｸUB" pitchFamily="50" charset="-128"/>
                <a:ea typeface="HGP創英角ｺﾞｼｯｸUB" pitchFamily="50" charset="-128"/>
              </a:rPr>
              <a:t>【</a:t>
            </a:r>
            <a:r>
              <a:rPr lang="ja-JP" altLang="en-US" sz="969" dirty="0">
                <a:latin typeface="HGP創英角ｺﾞｼｯｸUB" pitchFamily="50" charset="-128"/>
                <a:ea typeface="HGP創英角ｺﾞｼｯｸUB" pitchFamily="50" charset="-128"/>
              </a:rPr>
              <a:t>　　　　　　　　　　　　　　　　　　　　　　　　</a:t>
            </a:r>
            <a:r>
              <a:rPr lang="en-US" altLang="ja-JP" sz="969" dirty="0">
                <a:latin typeface="HGP創英角ｺﾞｼｯｸUB" pitchFamily="50" charset="-128"/>
                <a:ea typeface="HGP創英角ｺﾞｼｯｸUB" pitchFamily="50" charset="-128"/>
              </a:rPr>
              <a:t>】</a:t>
            </a:r>
          </a:p>
          <a:p>
            <a:pPr eaLnBrk="1" hangingPunct="1">
              <a:defRPr/>
            </a:pPr>
            <a:endParaRPr lang="en-US" altLang="ja-JP" sz="969" dirty="0">
              <a:latin typeface="HGP創英角ｺﾞｼｯｸUB" pitchFamily="50" charset="-128"/>
              <a:ea typeface="HGP創英角ｺﾞｼｯｸUB" pitchFamily="50" charset="-128"/>
            </a:endParaRPr>
          </a:p>
          <a:p>
            <a:pPr eaLnBrk="1" hangingPunct="1">
              <a:defRPr/>
            </a:pPr>
            <a:r>
              <a:rPr lang="ja-JP" altLang="en-US" sz="969" dirty="0">
                <a:latin typeface="HGP創英角ｺﾞｼｯｸUB" pitchFamily="50" charset="-128"/>
                <a:ea typeface="HGP創英角ｺﾞｼｯｸUB" pitchFamily="50" charset="-128"/>
              </a:rPr>
              <a:t>・・・交換の機能からみると</a:t>
            </a:r>
            <a:endParaRPr lang="en-US" altLang="ja-JP" sz="969" dirty="0">
              <a:latin typeface="HGP創英角ｺﾞｼｯｸUB" pitchFamily="50" charset="-128"/>
              <a:ea typeface="HGP創英角ｺﾞｼｯｸUB" pitchFamily="50" charset="-128"/>
            </a:endParaRPr>
          </a:p>
          <a:p>
            <a:pPr eaLnBrk="1" hangingPunct="1">
              <a:defRPr/>
            </a:pPr>
            <a:r>
              <a:rPr lang="en-US" altLang="ja-JP" sz="969" dirty="0">
                <a:latin typeface="HGP創英角ｺﾞｼｯｸUB" pitchFamily="50" charset="-128"/>
                <a:ea typeface="HGP創英角ｺﾞｼｯｸUB" pitchFamily="50" charset="-128"/>
              </a:rPr>
              <a:t>【</a:t>
            </a:r>
            <a:r>
              <a:rPr lang="ja-JP" altLang="en-US" sz="969" dirty="0">
                <a:latin typeface="HGP創英角ｺﾞｼｯｸUB" pitchFamily="50" charset="-128"/>
                <a:ea typeface="HGP創英角ｺﾞｼｯｸUB" pitchFamily="50" charset="-128"/>
              </a:rPr>
              <a:t>　　　　　　　　　　　　　　　　　　　　　　　　</a:t>
            </a:r>
            <a:r>
              <a:rPr lang="en-US" altLang="ja-JP" sz="969" dirty="0">
                <a:latin typeface="HGP創英角ｺﾞｼｯｸUB" pitchFamily="50" charset="-128"/>
                <a:ea typeface="HGP創英角ｺﾞｼｯｸUB" pitchFamily="50" charset="-128"/>
              </a:rPr>
              <a:t>】</a:t>
            </a:r>
          </a:p>
        </p:txBody>
      </p:sp>
      <p:sp>
        <p:nvSpPr>
          <p:cNvPr id="23" name="正方形/長方形 22">
            <a:extLst>
              <a:ext uri="{FF2B5EF4-FFF2-40B4-BE49-F238E27FC236}">
                <a16:creationId xmlns:a16="http://schemas.microsoft.com/office/drawing/2014/main" id="{6299DFFD-E7D1-4A3D-903F-DB6E1D722FC7}"/>
              </a:ext>
            </a:extLst>
          </p:cNvPr>
          <p:cNvSpPr/>
          <p:nvPr/>
        </p:nvSpPr>
        <p:spPr>
          <a:xfrm>
            <a:off x="3225312" y="6498982"/>
            <a:ext cx="3124200" cy="21936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sz="1662"/>
          </a:p>
        </p:txBody>
      </p:sp>
      <p:sp>
        <p:nvSpPr>
          <p:cNvPr id="13333" name="テキスト ボックス 59">
            <a:extLst>
              <a:ext uri="{FF2B5EF4-FFF2-40B4-BE49-F238E27FC236}">
                <a16:creationId xmlns:a16="http://schemas.microsoft.com/office/drawing/2014/main" id="{D1F5158C-5EE6-4E20-AE2A-262FD8529814}"/>
              </a:ext>
            </a:extLst>
          </p:cNvPr>
          <p:cNvSpPr txBox="1">
            <a:spLocks noChangeArrowheads="1"/>
          </p:cNvSpPr>
          <p:nvPr/>
        </p:nvSpPr>
        <p:spPr bwMode="auto">
          <a:xfrm>
            <a:off x="304800" y="6223489"/>
            <a:ext cx="2392974" cy="248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1015">
                <a:latin typeface="HGP創英角ｺﾞｼｯｸUB" panose="020B0900000000000000" pitchFamily="50" charset="-128"/>
                <a:ea typeface="HGP創英角ｺﾞｼｯｸUB" panose="020B0900000000000000" pitchFamily="50" charset="-128"/>
              </a:rPr>
              <a:t>②お金と労働について</a:t>
            </a:r>
          </a:p>
        </p:txBody>
      </p:sp>
      <p:sp>
        <p:nvSpPr>
          <p:cNvPr id="28" name="テキスト ボックス 27">
            <a:extLst>
              <a:ext uri="{FF2B5EF4-FFF2-40B4-BE49-F238E27FC236}">
                <a16:creationId xmlns:a16="http://schemas.microsoft.com/office/drawing/2014/main" id="{623C02E5-120B-47CD-BE88-0890903E5803}"/>
              </a:ext>
            </a:extLst>
          </p:cNvPr>
          <p:cNvSpPr txBox="1"/>
          <p:nvPr/>
        </p:nvSpPr>
        <p:spPr>
          <a:xfrm>
            <a:off x="3251689" y="6501912"/>
            <a:ext cx="3090496" cy="2031454"/>
          </a:xfrm>
          <a:prstGeom prst="rect">
            <a:avLst/>
          </a:prstGeom>
          <a:noFill/>
        </p:spPr>
        <p:txBody>
          <a:bodyPr>
            <a:spAutoFit/>
          </a:bodyPr>
          <a:lstStyle/>
          <a:p>
            <a:pPr eaLnBrk="1" hangingPunct="1">
              <a:defRPr/>
            </a:pPr>
            <a:r>
              <a:rPr lang="ja-JP" altLang="en-US" sz="969" dirty="0">
                <a:latin typeface="HGP創英角ｺﾞｼｯｸUB" pitchFamily="50" charset="-128"/>
                <a:ea typeface="HGP創英角ｺﾞｼｯｸUB" pitchFamily="50" charset="-128"/>
              </a:rPr>
              <a:t>◆貨幣の条件</a:t>
            </a:r>
            <a:endParaRPr lang="en-US" altLang="ja-JP" sz="969" dirty="0">
              <a:latin typeface="HGP創英角ｺﾞｼｯｸUB" pitchFamily="50" charset="-128"/>
              <a:ea typeface="HGP創英角ｺﾞｼｯｸUB" pitchFamily="50" charset="-128"/>
            </a:endParaRPr>
          </a:p>
          <a:p>
            <a:pPr eaLnBrk="1" hangingPunct="1">
              <a:defRPr/>
            </a:pPr>
            <a:endParaRPr lang="en-US" altLang="ja-JP" sz="831" dirty="0">
              <a:latin typeface="ＭＳ Ｐ明朝" pitchFamily="18" charset="-128"/>
              <a:ea typeface="ＭＳ Ｐ明朝" pitchFamily="18" charset="-128"/>
            </a:endParaRPr>
          </a:p>
          <a:p>
            <a:pPr eaLnBrk="1" hangingPunct="1">
              <a:defRPr/>
            </a:pPr>
            <a:r>
              <a:rPr lang="ja-JP" altLang="en-US" sz="831" dirty="0">
                <a:latin typeface="ＭＳ Ｐ明朝" pitchFamily="18" charset="-128"/>
                <a:ea typeface="ＭＳ Ｐ明朝" pitchFamily="18" charset="-128"/>
              </a:rPr>
              <a:t>●</a:t>
            </a:r>
            <a:r>
              <a:rPr lang="ja-JP" altLang="ja-JP" sz="831" dirty="0">
                <a:latin typeface="ＭＳ Ｐ明朝" pitchFamily="18" charset="-128"/>
                <a:ea typeface="ＭＳ Ｐ明朝" pitchFamily="18" charset="-128"/>
              </a:rPr>
              <a:t>保管と持ち運びがある程度簡単なこと</a:t>
            </a:r>
          </a:p>
          <a:p>
            <a:pPr eaLnBrk="1" hangingPunct="1">
              <a:defRPr/>
            </a:pPr>
            <a:r>
              <a:rPr lang="en-US" altLang="ja-JP" sz="831" dirty="0">
                <a:latin typeface="ＭＳ Ｐ明朝" pitchFamily="18" charset="-128"/>
                <a:ea typeface="ＭＳ Ｐ明朝" pitchFamily="18" charset="-128"/>
              </a:rPr>
              <a:t/>
            </a:r>
            <a:br>
              <a:rPr lang="en-US" altLang="ja-JP" sz="831" dirty="0">
                <a:latin typeface="ＭＳ Ｐ明朝" pitchFamily="18" charset="-128"/>
                <a:ea typeface="ＭＳ Ｐ明朝" pitchFamily="18" charset="-128"/>
              </a:rPr>
            </a:br>
            <a:r>
              <a:rPr lang="ja-JP" altLang="en-US" sz="831" dirty="0">
                <a:latin typeface="ＭＳ Ｐ明朝" pitchFamily="18" charset="-128"/>
                <a:ea typeface="ＭＳ Ｐ明朝" pitchFamily="18" charset="-128"/>
              </a:rPr>
              <a:t>●</a:t>
            </a:r>
            <a:r>
              <a:rPr lang="ja-JP" altLang="ja-JP" sz="831" dirty="0">
                <a:latin typeface="ＭＳ Ｐ明朝" pitchFamily="18" charset="-128"/>
                <a:ea typeface="ＭＳ Ｐ明朝" pitchFamily="18" charset="-128"/>
              </a:rPr>
              <a:t>交換するまでの間に価値が保たれている</a:t>
            </a:r>
            <a:r>
              <a:rPr lang="ja-JP" altLang="en-US" sz="831" dirty="0">
                <a:latin typeface="ＭＳ Ｐ明朝" pitchFamily="18" charset="-128"/>
                <a:ea typeface="ＭＳ Ｐ明朝" pitchFamily="18" charset="-128"/>
              </a:rPr>
              <a:t>こと</a:t>
            </a:r>
            <a:endParaRPr lang="ja-JP" altLang="ja-JP" sz="831" dirty="0">
              <a:latin typeface="ＭＳ Ｐ明朝" pitchFamily="18" charset="-128"/>
              <a:ea typeface="ＭＳ Ｐ明朝" pitchFamily="18" charset="-128"/>
            </a:endParaRPr>
          </a:p>
          <a:p>
            <a:pPr eaLnBrk="1" hangingPunct="1">
              <a:defRPr/>
            </a:pPr>
            <a:r>
              <a:rPr lang="en-US" altLang="ja-JP" sz="831" dirty="0">
                <a:latin typeface="ＭＳ Ｐ明朝" pitchFamily="18" charset="-128"/>
                <a:ea typeface="ＭＳ Ｐ明朝" pitchFamily="18" charset="-128"/>
              </a:rPr>
              <a:t/>
            </a:r>
            <a:br>
              <a:rPr lang="en-US" altLang="ja-JP" sz="831" dirty="0">
                <a:latin typeface="ＭＳ Ｐ明朝" pitchFamily="18" charset="-128"/>
                <a:ea typeface="ＭＳ Ｐ明朝" pitchFamily="18" charset="-128"/>
              </a:rPr>
            </a:br>
            <a:r>
              <a:rPr lang="ja-JP" altLang="en-US" sz="831" dirty="0">
                <a:latin typeface="ＭＳ Ｐ明朝" pitchFamily="18" charset="-128"/>
                <a:ea typeface="ＭＳ Ｐ明朝" pitchFamily="18" charset="-128"/>
              </a:rPr>
              <a:t>●</a:t>
            </a:r>
            <a:r>
              <a:rPr lang="ja-JP" altLang="ja-JP" sz="831" dirty="0">
                <a:latin typeface="ＭＳ Ｐ明朝" pitchFamily="18" charset="-128"/>
                <a:ea typeface="ＭＳ Ｐ明朝" pitchFamily="18" charset="-128"/>
              </a:rPr>
              <a:t>専門的な知識が無くても良質なものと粗悪なものが見分けられること</a:t>
            </a:r>
            <a:endParaRPr lang="en-US" altLang="ja-JP" sz="831" dirty="0">
              <a:latin typeface="ＭＳ Ｐ明朝" pitchFamily="18" charset="-128"/>
              <a:ea typeface="ＭＳ Ｐ明朝" pitchFamily="18" charset="-128"/>
            </a:endParaRPr>
          </a:p>
          <a:p>
            <a:pPr eaLnBrk="1" hangingPunct="1">
              <a:defRPr/>
            </a:pPr>
            <a:r>
              <a:rPr lang="en-US" altLang="ja-JP" sz="831" dirty="0">
                <a:latin typeface="ＭＳ Ｐ明朝" pitchFamily="18" charset="-128"/>
                <a:ea typeface="ＭＳ Ｐ明朝" pitchFamily="18" charset="-128"/>
              </a:rPr>
              <a:t/>
            </a:r>
            <a:br>
              <a:rPr lang="en-US" altLang="ja-JP" sz="831" dirty="0">
                <a:latin typeface="ＭＳ Ｐ明朝" pitchFamily="18" charset="-128"/>
                <a:ea typeface="ＭＳ Ｐ明朝" pitchFamily="18" charset="-128"/>
              </a:rPr>
            </a:br>
            <a:r>
              <a:rPr lang="ja-JP" altLang="en-US" sz="831" dirty="0">
                <a:latin typeface="ＭＳ Ｐ明朝" pitchFamily="18" charset="-128"/>
                <a:ea typeface="ＭＳ Ｐ明朝" pitchFamily="18" charset="-128"/>
              </a:rPr>
              <a:t>●</a:t>
            </a:r>
            <a:r>
              <a:rPr lang="ja-JP" altLang="ja-JP" sz="831" dirty="0">
                <a:latin typeface="ＭＳ Ｐ明朝" pitchFamily="18" charset="-128"/>
                <a:ea typeface="ＭＳ Ｐ明朝" pitchFamily="18" charset="-128"/>
              </a:rPr>
              <a:t>希少であること</a:t>
            </a:r>
          </a:p>
          <a:p>
            <a:pPr eaLnBrk="1" hangingPunct="1">
              <a:defRPr/>
            </a:pPr>
            <a:r>
              <a:rPr lang="en-US" altLang="ja-JP" sz="831" dirty="0">
                <a:latin typeface="ＭＳ Ｐ明朝" pitchFamily="18" charset="-128"/>
                <a:ea typeface="ＭＳ Ｐ明朝" pitchFamily="18" charset="-128"/>
              </a:rPr>
              <a:t/>
            </a:r>
            <a:br>
              <a:rPr lang="en-US" altLang="ja-JP" sz="831" dirty="0">
                <a:latin typeface="ＭＳ Ｐ明朝" pitchFamily="18" charset="-128"/>
                <a:ea typeface="ＭＳ Ｐ明朝" pitchFamily="18" charset="-128"/>
              </a:rPr>
            </a:br>
            <a:r>
              <a:rPr lang="ja-JP" altLang="en-US" sz="831" dirty="0">
                <a:latin typeface="ＭＳ Ｐ明朝" pitchFamily="18" charset="-128"/>
                <a:ea typeface="ＭＳ Ｐ明朝" pitchFamily="18" charset="-128"/>
              </a:rPr>
              <a:t>●</a:t>
            </a:r>
            <a:r>
              <a:rPr lang="ja-JP" altLang="ja-JP" sz="831" dirty="0">
                <a:latin typeface="ＭＳ Ｐ明朝" pitchFamily="18" charset="-128"/>
                <a:ea typeface="ＭＳ Ｐ明朝" pitchFamily="18" charset="-128"/>
              </a:rPr>
              <a:t>交換の対象物よりももっと広く受け入れられるものであること</a:t>
            </a:r>
            <a:endParaRPr lang="en-US" altLang="ja-JP" sz="831" dirty="0">
              <a:latin typeface="ＭＳ Ｐ明朝" pitchFamily="18" charset="-128"/>
              <a:ea typeface="ＭＳ Ｐ明朝" pitchFamily="18" charset="-128"/>
            </a:endParaRPr>
          </a:p>
          <a:p>
            <a:pPr eaLnBrk="1" hangingPunct="1">
              <a:defRPr/>
            </a:pPr>
            <a:endParaRPr lang="en-US" altLang="ja-JP" sz="831" dirty="0">
              <a:latin typeface="ＭＳ Ｐ明朝" pitchFamily="18" charset="-128"/>
              <a:ea typeface="ＭＳ Ｐ明朝" pitchFamily="18" charset="-128"/>
            </a:endParaRPr>
          </a:p>
          <a:p>
            <a:pPr eaLnBrk="1" hangingPunct="1">
              <a:defRPr/>
            </a:pPr>
            <a:r>
              <a:rPr lang="en-US" altLang="ja-JP" sz="831" dirty="0">
                <a:latin typeface="ＭＳ Ｐ明朝" pitchFamily="18" charset="-128"/>
                <a:ea typeface="ＭＳ Ｐ明朝" pitchFamily="18" charset="-128"/>
              </a:rPr>
              <a:t>※P</a:t>
            </a:r>
            <a:r>
              <a:rPr lang="ja-JP" altLang="en-US" sz="831" dirty="0">
                <a:latin typeface="ＭＳ Ｐ明朝" pitchFamily="18" charset="-128"/>
                <a:ea typeface="ＭＳ Ｐ明朝" pitchFamily="18" charset="-128"/>
              </a:rPr>
              <a:t>・シーブライト</a:t>
            </a:r>
            <a:r>
              <a:rPr lang="en-US" altLang="ja-JP" sz="831" dirty="0">
                <a:latin typeface="ＭＳ Ｐ明朝" pitchFamily="18" charset="-128"/>
                <a:ea typeface="ＭＳ Ｐ明朝" pitchFamily="18" charset="-128"/>
              </a:rPr>
              <a:t>『</a:t>
            </a:r>
            <a:r>
              <a:rPr lang="ja-JP" altLang="en-US" sz="831" dirty="0">
                <a:latin typeface="ＭＳ Ｐ明朝" pitchFamily="18" charset="-128"/>
                <a:ea typeface="ＭＳ Ｐ明朝" pitchFamily="18" charset="-128"/>
              </a:rPr>
              <a:t>殺人ザルはいかにして経済に目覚めたのか</a:t>
            </a:r>
            <a:r>
              <a:rPr lang="en-US" altLang="ja-JP" sz="831" dirty="0">
                <a:latin typeface="ＭＳ Ｐ明朝" pitchFamily="18" charset="-128"/>
                <a:ea typeface="ＭＳ Ｐ明朝" pitchFamily="18" charset="-128"/>
              </a:rPr>
              <a:t>』</a:t>
            </a:r>
            <a:r>
              <a:rPr lang="ja-JP" altLang="en-US" sz="831" dirty="0">
                <a:latin typeface="ＭＳ Ｐ明朝" pitchFamily="18" charset="-128"/>
                <a:ea typeface="ＭＳ Ｐ明朝" pitchFamily="18" charset="-128"/>
              </a:rPr>
              <a:t>より</a:t>
            </a:r>
            <a:endParaRPr lang="ja-JP" altLang="ja-JP" sz="831" dirty="0">
              <a:latin typeface="ＭＳ Ｐ明朝" pitchFamily="18" charset="-128"/>
              <a:ea typeface="ＭＳ Ｐ明朝" pitchFamily="18" charset="-128"/>
            </a:endParaRPr>
          </a:p>
          <a:p>
            <a:pPr eaLnBrk="1" hangingPunct="1">
              <a:defRPr/>
            </a:pPr>
            <a:endParaRPr lang="ja-JP" altLang="en-US" sz="831" dirty="0">
              <a:latin typeface="Arial" charset="0"/>
              <a:ea typeface="ＭＳ Ｐゴシック"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グループ化 65">
            <a:extLst>
              <a:ext uri="{FF2B5EF4-FFF2-40B4-BE49-F238E27FC236}">
                <a16:creationId xmlns:a16="http://schemas.microsoft.com/office/drawing/2014/main" id="{FD0E74FA-0BC4-4F87-9E1C-5E9AD223AECE}"/>
              </a:ext>
            </a:extLst>
          </p:cNvPr>
          <p:cNvGrpSpPr>
            <a:grpSpLocks/>
          </p:cNvGrpSpPr>
          <p:nvPr/>
        </p:nvGrpSpPr>
        <p:grpSpPr bwMode="auto">
          <a:xfrm>
            <a:off x="605204" y="583223"/>
            <a:ext cx="2401765" cy="2013315"/>
            <a:chOff x="395288" y="404813"/>
            <a:chExt cx="7694612" cy="7048957"/>
          </a:xfrm>
        </p:grpSpPr>
        <p:grpSp>
          <p:nvGrpSpPr>
            <p:cNvPr id="14384" name="グループ化 37">
              <a:extLst>
                <a:ext uri="{FF2B5EF4-FFF2-40B4-BE49-F238E27FC236}">
                  <a16:creationId xmlns:a16="http://schemas.microsoft.com/office/drawing/2014/main" id="{71146C91-A0AA-4D49-A0D8-FD1CFDD646DA}"/>
                </a:ext>
              </a:extLst>
            </p:cNvPr>
            <p:cNvGrpSpPr>
              <a:grpSpLocks/>
            </p:cNvGrpSpPr>
            <p:nvPr/>
          </p:nvGrpSpPr>
          <p:grpSpPr bwMode="auto">
            <a:xfrm>
              <a:off x="395288" y="404813"/>
              <a:ext cx="1800225" cy="1584325"/>
              <a:chOff x="395288" y="404813"/>
              <a:chExt cx="1800225" cy="1584325"/>
            </a:xfrm>
          </p:grpSpPr>
          <p:pic>
            <p:nvPicPr>
              <p:cNvPr id="14400" name="Picture 2">
                <a:extLst>
                  <a:ext uri="{FF2B5EF4-FFF2-40B4-BE49-F238E27FC236}">
                    <a16:creationId xmlns:a16="http://schemas.microsoft.com/office/drawing/2014/main" id="{4295C50E-5735-4C97-9854-4AC298CAE804}"/>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flipH="1" flipV="1">
                <a:off x="395288" y="404813"/>
                <a:ext cx="576262"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401" name="Picture 2">
                <a:extLst>
                  <a:ext uri="{FF2B5EF4-FFF2-40B4-BE49-F238E27FC236}">
                    <a16:creationId xmlns:a16="http://schemas.microsoft.com/office/drawing/2014/main" id="{1605F38C-E928-46D0-9444-08D85629D11A}"/>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flipH="1" flipV="1">
                <a:off x="395288" y="836613"/>
                <a:ext cx="576262"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402" name="Picture 2">
                <a:extLst>
                  <a:ext uri="{FF2B5EF4-FFF2-40B4-BE49-F238E27FC236}">
                    <a16:creationId xmlns:a16="http://schemas.microsoft.com/office/drawing/2014/main" id="{5394C39D-FB34-4B89-911E-4BFE0F2CC471}"/>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flipH="1" flipV="1">
                <a:off x="971550" y="404813"/>
                <a:ext cx="5762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403" name="Picture 2">
                <a:extLst>
                  <a:ext uri="{FF2B5EF4-FFF2-40B4-BE49-F238E27FC236}">
                    <a16:creationId xmlns:a16="http://schemas.microsoft.com/office/drawing/2014/main" id="{9392EA8C-83BB-4CC5-A772-766191A0D707}"/>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flipH="1" flipV="1">
                <a:off x="985838" y="836613"/>
                <a:ext cx="576262"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404" name="Picture 2">
                <a:extLst>
                  <a:ext uri="{FF2B5EF4-FFF2-40B4-BE49-F238E27FC236}">
                    <a16:creationId xmlns:a16="http://schemas.microsoft.com/office/drawing/2014/main" id="{2FB395F8-D92C-47ED-BC79-167D87CE625B}"/>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flipH="1" flipV="1">
                <a:off x="411163" y="1225550"/>
                <a:ext cx="57467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405" name="Picture 2">
                <a:extLst>
                  <a:ext uri="{FF2B5EF4-FFF2-40B4-BE49-F238E27FC236}">
                    <a16:creationId xmlns:a16="http://schemas.microsoft.com/office/drawing/2014/main" id="{BE1C24BE-EE09-4C70-BB8D-A44DF42DA3AD}"/>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flipH="1" flipV="1">
                <a:off x="1014413" y="1225550"/>
                <a:ext cx="5762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406" name="Picture 2">
                <a:extLst>
                  <a:ext uri="{FF2B5EF4-FFF2-40B4-BE49-F238E27FC236}">
                    <a16:creationId xmlns:a16="http://schemas.microsoft.com/office/drawing/2014/main" id="{28FC83F3-F3EC-40DA-A939-345BD5D25E81}"/>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flipH="1" flipV="1">
                <a:off x="395288" y="1628775"/>
                <a:ext cx="5762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407" name="Picture 2">
                <a:extLst>
                  <a:ext uri="{FF2B5EF4-FFF2-40B4-BE49-F238E27FC236}">
                    <a16:creationId xmlns:a16="http://schemas.microsoft.com/office/drawing/2014/main" id="{281F4CC6-0F92-4858-9567-FE727BE88A65}"/>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flipH="1" flipV="1">
                <a:off x="1014413" y="1628775"/>
                <a:ext cx="5762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408" name="Picture 2">
                <a:extLst>
                  <a:ext uri="{FF2B5EF4-FFF2-40B4-BE49-F238E27FC236}">
                    <a16:creationId xmlns:a16="http://schemas.microsoft.com/office/drawing/2014/main" id="{624BB465-7BA5-4F40-A590-D707DAB89D08}"/>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flipH="1" flipV="1">
                <a:off x="1619250" y="404813"/>
                <a:ext cx="5762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409" name="Picture 2">
                <a:extLst>
                  <a:ext uri="{FF2B5EF4-FFF2-40B4-BE49-F238E27FC236}">
                    <a16:creationId xmlns:a16="http://schemas.microsoft.com/office/drawing/2014/main" id="{BDDC6C20-CDA2-4645-8F26-7E3C1BDEF005}"/>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flipH="1" flipV="1">
                <a:off x="1619250" y="836613"/>
                <a:ext cx="5762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410" name="Picture 2">
                <a:extLst>
                  <a:ext uri="{FF2B5EF4-FFF2-40B4-BE49-F238E27FC236}">
                    <a16:creationId xmlns:a16="http://schemas.microsoft.com/office/drawing/2014/main" id="{989EA7D1-A5E6-4A4D-B8A0-260D49AA9F8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flipH="1" flipV="1">
                <a:off x="1619250" y="1628775"/>
                <a:ext cx="57626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411" name="Picture 2">
                <a:extLst>
                  <a:ext uri="{FF2B5EF4-FFF2-40B4-BE49-F238E27FC236}">
                    <a16:creationId xmlns:a16="http://schemas.microsoft.com/office/drawing/2014/main" id="{3F28493C-59A5-43F1-A50F-1FF796D26D55}"/>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flipH="1" flipV="1">
                <a:off x="1619250" y="1268413"/>
                <a:ext cx="5762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4385" name="グループ化 50">
              <a:extLst>
                <a:ext uri="{FF2B5EF4-FFF2-40B4-BE49-F238E27FC236}">
                  <a16:creationId xmlns:a16="http://schemas.microsoft.com/office/drawing/2014/main" id="{5EF1E059-0A36-47F6-B908-EF6B9BF739A6}"/>
                </a:ext>
              </a:extLst>
            </p:cNvPr>
            <p:cNvGrpSpPr>
              <a:grpSpLocks/>
            </p:cNvGrpSpPr>
            <p:nvPr/>
          </p:nvGrpSpPr>
          <p:grpSpPr bwMode="auto">
            <a:xfrm>
              <a:off x="2555875" y="404813"/>
              <a:ext cx="5534025" cy="1152525"/>
              <a:chOff x="2555875" y="404813"/>
              <a:chExt cx="5534025" cy="1152525"/>
            </a:xfrm>
          </p:grpSpPr>
          <p:pic>
            <p:nvPicPr>
              <p:cNvPr id="14398" name="Picture 3">
                <a:extLst>
                  <a:ext uri="{FF2B5EF4-FFF2-40B4-BE49-F238E27FC236}">
                    <a16:creationId xmlns:a16="http://schemas.microsoft.com/office/drawing/2014/main" id="{8289B0C9-2207-4147-873D-06CFA0FF398D}"/>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5724443" y="404813"/>
                <a:ext cx="2365457"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左右矢印 46">
                <a:extLst>
                  <a:ext uri="{FF2B5EF4-FFF2-40B4-BE49-F238E27FC236}">
                    <a16:creationId xmlns:a16="http://schemas.microsoft.com/office/drawing/2014/main" id="{249D616A-7CE8-45C4-8C5D-A86AB904CF31}"/>
                  </a:ext>
                </a:extLst>
              </p:cNvPr>
              <p:cNvSpPr/>
              <p:nvPr/>
            </p:nvSpPr>
            <p:spPr bwMode="auto">
              <a:xfrm>
                <a:off x="2554849" y="476641"/>
                <a:ext cx="2305097" cy="938893"/>
              </a:xfrm>
              <a:prstGeom prst="lef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ja-JP" altLang="en-US" sz="1662"/>
              </a:p>
            </p:txBody>
          </p:sp>
        </p:grpSp>
        <p:grpSp>
          <p:nvGrpSpPr>
            <p:cNvPr id="14386" name="グループ化 53">
              <a:extLst>
                <a:ext uri="{FF2B5EF4-FFF2-40B4-BE49-F238E27FC236}">
                  <a16:creationId xmlns:a16="http://schemas.microsoft.com/office/drawing/2014/main" id="{DE62E779-F40E-44AB-84EE-D2344BEF4ED5}"/>
                </a:ext>
              </a:extLst>
            </p:cNvPr>
            <p:cNvGrpSpPr>
              <a:grpSpLocks/>
            </p:cNvGrpSpPr>
            <p:nvPr/>
          </p:nvGrpSpPr>
          <p:grpSpPr bwMode="auto">
            <a:xfrm>
              <a:off x="2306638" y="1933575"/>
              <a:ext cx="5434012" cy="1855788"/>
              <a:chOff x="2306638" y="1933575"/>
              <a:chExt cx="5434012" cy="1855788"/>
            </a:xfrm>
          </p:grpSpPr>
          <p:pic>
            <p:nvPicPr>
              <p:cNvPr id="14391" name="Picture 4">
                <a:extLst>
                  <a:ext uri="{FF2B5EF4-FFF2-40B4-BE49-F238E27FC236}">
                    <a16:creationId xmlns:a16="http://schemas.microsoft.com/office/drawing/2014/main" id="{A3E2020D-EC73-47B8-B957-6250F254A141}"/>
                  </a:ext>
                </a:extLst>
              </p:cNvPr>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5651500" y="2708275"/>
                <a:ext cx="11525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392" name="グループ化 7">
                <a:extLst>
                  <a:ext uri="{FF2B5EF4-FFF2-40B4-BE49-F238E27FC236}">
                    <a16:creationId xmlns:a16="http://schemas.microsoft.com/office/drawing/2014/main" id="{787FFA59-45F9-4E54-80C0-38D868FE6659}"/>
                  </a:ext>
                </a:extLst>
              </p:cNvPr>
              <p:cNvGrpSpPr>
                <a:grpSpLocks/>
              </p:cNvGrpSpPr>
              <p:nvPr/>
            </p:nvGrpSpPr>
            <p:grpSpPr bwMode="auto">
              <a:xfrm>
                <a:off x="2306638" y="1933575"/>
                <a:ext cx="5434008" cy="1855786"/>
                <a:chOff x="2306638" y="1933575"/>
                <a:chExt cx="5434008" cy="1855786"/>
              </a:xfrm>
            </p:grpSpPr>
            <p:grpSp>
              <p:nvGrpSpPr>
                <p:cNvPr id="14393" name="グループ化 27">
                  <a:extLst>
                    <a:ext uri="{FF2B5EF4-FFF2-40B4-BE49-F238E27FC236}">
                      <a16:creationId xmlns:a16="http://schemas.microsoft.com/office/drawing/2014/main" id="{72683BA2-572C-4355-9294-634026336CF9}"/>
                    </a:ext>
                  </a:extLst>
                </p:cNvPr>
                <p:cNvGrpSpPr>
                  <a:grpSpLocks/>
                </p:cNvGrpSpPr>
                <p:nvPr/>
              </p:nvGrpSpPr>
              <p:grpSpPr bwMode="auto">
                <a:xfrm>
                  <a:off x="5724522" y="1989137"/>
                  <a:ext cx="2016124" cy="1800224"/>
                  <a:chOff x="5724128" y="1988841"/>
                  <a:chExt cx="2016224" cy="1800199"/>
                </a:xfrm>
              </p:grpSpPr>
              <p:pic>
                <p:nvPicPr>
                  <p:cNvPr id="14395" name="Picture 4">
                    <a:extLst>
                      <a:ext uri="{FF2B5EF4-FFF2-40B4-BE49-F238E27FC236}">
                        <a16:creationId xmlns:a16="http://schemas.microsoft.com/office/drawing/2014/main" id="{E5554EF0-9339-4F96-AE40-57B810545CB3}"/>
                      </a:ext>
                    </a:extLst>
                  </p:cNvPr>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5724128" y="1988841"/>
                    <a:ext cx="1152128"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96" name="Picture 4">
                    <a:extLst>
                      <a:ext uri="{FF2B5EF4-FFF2-40B4-BE49-F238E27FC236}">
                        <a16:creationId xmlns:a16="http://schemas.microsoft.com/office/drawing/2014/main" id="{B134EEEB-D577-4AB3-A19F-819A656E5F05}"/>
                      </a:ext>
                    </a:extLst>
                  </p:cNvPr>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6588224" y="2348880"/>
                    <a:ext cx="1152128"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97" name="Picture 4">
                    <a:extLst>
                      <a:ext uri="{FF2B5EF4-FFF2-40B4-BE49-F238E27FC236}">
                        <a16:creationId xmlns:a16="http://schemas.microsoft.com/office/drawing/2014/main" id="{9A21AEEE-E7AE-409A-B379-082963D22F9A}"/>
                      </a:ext>
                    </a:extLst>
                  </p:cNvPr>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5868144" y="3068960"/>
                    <a:ext cx="1152128"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2" name="左右矢印 41">
                  <a:extLst>
                    <a:ext uri="{FF2B5EF4-FFF2-40B4-BE49-F238E27FC236}">
                      <a16:creationId xmlns:a16="http://schemas.microsoft.com/office/drawing/2014/main" id="{A18DD017-E4E4-4AD7-B5BD-E45F75B090A7}"/>
                    </a:ext>
                  </a:extLst>
                </p:cNvPr>
                <p:cNvSpPr/>
                <p:nvPr/>
              </p:nvSpPr>
              <p:spPr>
                <a:xfrm rot="1419034">
                  <a:off x="2306029" y="1933720"/>
                  <a:ext cx="3103198" cy="938894"/>
                </a:xfrm>
                <a:prstGeom prst="lef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ja-JP" altLang="en-US" sz="1662"/>
                </a:p>
              </p:txBody>
            </p:sp>
          </p:grpSp>
        </p:grpSp>
        <p:grpSp>
          <p:nvGrpSpPr>
            <p:cNvPr id="14387" name="グループ化 61">
              <a:extLst>
                <a:ext uri="{FF2B5EF4-FFF2-40B4-BE49-F238E27FC236}">
                  <a16:creationId xmlns:a16="http://schemas.microsoft.com/office/drawing/2014/main" id="{49A5304C-77DC-4005-A2D5-65ED08F4ED84}"/>
                </a:ext>
              </a:extLst>
            </p:cNvPr>
            <p:cNvGrpSpPr>
              <a:grpSpLocks/>
            </p:cNvGrpSpPr>
            <p:nvPr/>
          </p:nvGrpSpPr>
          <p:grpSpPr bwMode="auto">
            <a:xfrm>
              <a:off x="1177925" y="3500438"/>
              <a:ext cx="6489700" cy="2635250"/>
              <a:chOff x="1177925" y="3500438"/>
              <a:chExt cx="6489700" cy="2635250"/>
            </a:xfrm>
          </p:grpSpPr>
          <p:pic>
            <p:nvPicPr>
              <p:cNvPr id="14389" name="Picture 5">
                <a:extLst>
                  <a:ext uri="{FF2B5EF4-FFF2-40B4-BE49-F238E27FC236}">
                    <a16:creationId xmlns:a16="http://schemas.microsoft.com/office/drawing/2014/main" id="{98E86DDC-4BBC-46E4-8D42-1DB1ED052780}"/>
                  </a:ext>
                </a:extLst>
              </p:cNvPr>
              <p:cNvPicPr>
                <a:picLocks noChangeAspect="1" noChangeArrowheads="1"/>
              </p:cNvPicPr>
              <p:nvPr/>
            </p:nvPicPr>
            <p:blipFill>
              <a:blip r:embed="rId5" cstate="hqprint">
                <a:extLst>
                  <a:ext uri="{28A0092B-C50C-407E-A947-70E740481C1C}">
                    <a14:useLocalDpi xmlns:a14="http://schemas.microsoft.com/office/drawing/2010/main" val="0"/>
                  </a:ext>
                </a:extLst>
              </a:blip>
              <a:srcRect/>
              <a:stretch>
                <a:fillRect/>
              </a:stretch>
            </p:blipFill>
            <p:spPr bwMode="auto">
              <a:xfrm>
                <a:off x="5867400" y="4149725"/>
                <a:ext cx="1800225" cy="198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左右矢印 36">
                <a:extLst>
                  <a:ext uri="{FF2B5EF4-FFF2-40B4-BE49-F238E27FC236}">
                    <a16:creationId xmlns:a16="http://schemas.microsoft.com/office/drawing/2014/main" id="{91C8DD4E-1302-42D8-8FBC-C6729C376494}"/>
                  </a:ext>
                </a:extLst>
              </p:cNvPr>
              <p:cNvSpPr/>
              <p:nvPr/>
            </p:nvSpPr>
            <p:spPr>
              <a:xfrm rot="1688265">
                <a:off x="1179300" y="3498544"/>
                <a:ext cx="5117224" cy="938891"/>
              </a:xfrm>
              <a:prstGeom prst="lef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ja-JP" altLang="en-US" sz="1662"/>
              </a:p>
            </p:txBody>
          </p:sp>
        </p:grpSp>
        <p:sp>
          <p:nvSpPr>
            <p:cNvPr id="14388" name="テキスト ボックス 34">
              <a:extLst>
                <a:ext uri="{FF2B5EF4-FFF2-40B4-BE49-F238E27FC236}">
                  <a16:creationId xmlns:a16="http://schemas.microsoft.com/office/drawing/2014/main" id="{F557C434-2273-4BF0-A16C-E1BAC3C3E524}"/>
                </a:ext>
              </a:extLst>
            </p:cNvPr>
            <p:cNvSpPr txBox="1">
              <a:spLocks noChangeArrowheads="1"/>
            </p:cNvSpPr>
            <p:nvPr/>
          </p:nvSpPr>
          <p:spPr bwMode="auto">
            <a:xfrm>
              <a:off x="395288" y="4941891"/>
              <a:ext cx="4464048" cy="2511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4062">
                <a:solidFill>
                  <a:srgbClr val="FF0000"/>
                </a:solidFill>
                <a:latin typeface="HGP創英角ｺﾞｼｯｸUB" panose="020B0900000000000000" pitchFamily="50" charset="-128"/>
                <a:ea typeface="HGP創英角ｺﾞｼｯｸUB" panose="020B0900000000000000" pitchFamily="50" charset="-128"/>
              </a:endParaRPr>
            </a:p>
          </p:txBody>
        </p:sp>
      </p:grpSp>
      <p:sp>
        <p:nvSpPr>
          <p:cNvPr id="29" name="テキスト ボックス 28">
            <a:extLst>
              <a:ext uri="{FF2B5EF4-FFF2-40B4-BE49-F238E27FC236}">
                <a16:creationId xmlns:a16="http://schemas.microsoft.com/office/drawing/2014/main" id="{214B6BA1-6D26-4A97-9E0E-9036925F15D8}"/>
              </a:ext>
            </a:extLst>
          </p:cNvPr>
          <p:cNvSpPr txBox="1"/>
          <p:nvPr/>
        </p:nvSpPr>
        <p:spPr>
          <a:xfrm>
            <a:off x="471854" y="2045677"/>
            <a:ext cx="1729154" cy="539763"/>
          </a:xfrm>
          <a:prstGeom prst="rect">
            <a:avLst/>
          </a:prstGeom>
          <a:noFill/>
        </p:spPr>
        <p:txBody>
          <a:bodyPr>
            <a:spAutoFit/>
          </a:bodyPr>
          <a:lstStyle/>
          <a:p>
            <a:pPr eaLnBrk="1" hangingPunct="1">
              <a:defRPr/>
            </a:pPr>
            <a:r>
              <a:rPr lang="en-US" altLang="ja-JP" sz="969" dirty="0">
                <a:latin typeface="HGP創英角ｺﾞｼｯｸUB" pitchFamily="50" charset="-128"/>
                <a:ea typeface="HGP創英角ｺﾞｼｯｸUB" pitchFamily="50" charset="-128"/>
              </a:rPr>
              <a:t>【</a:t>
            </a:r>
            <a:r>
              <a:rPr lang="ja-JP" altLang="en-US" sz="969" dirty="0">
                <a:latin typeface="HGP創英角ｺﾞｼｯｸUB" pitchFamily="50" charset="-128"/>
                <a:ea typeface="HGP創英角ｺﾞｼｯｸUB" pitchFamily="50" charset="-128"/>
              </a:rPr>
              <a:t>　　　　　　　　　　　　　　　　　</a:t>
            </a:r>
            <a:r>
              <a:rPr lang="en-US" altLang="ja-JP" sz="969" dirty="0">
                <a:latin typeface="HGP創英角ｺﾞｼｯｸUB" pitchFamily="50" charset="-128"/>
                <a:ea typeface="HGP創英角ｺﾞｼｯｸUB" pitchFamily="50" charset="-128"/>
              </a:rPr>
              <a:t>】</a:t>
            </a:r>
          </a:p>
          <a:p>
            <a:pPr eaLnBrk="1" hangingPunct="1">
              <a:defRPr/>
            </a:pPr>
            <a:r>
              <a:rPr lang="en-US" altLang="ja-JP" sz="969" dirty="0">
                <a:latin typeface="HGP創英角ｺﾞｼｯｸUB" pitchFamily="50" charset="-128"/>
                <a:ea typeface="HGP創英角ｺﾞｼｯｸUB" pitchFamily="50" charset="-128"/>
              </a:rPr>
              <a:t/>
            </a:r>
            <a:br>
              <a:rPr lang="en-US" altLang="ja-JP" sz="969" dirty="0">
                <a:latin typeface="HGP創英角ｺﾞｼｯｸUB" pitchFamily="50" charset="-128"/>
                <a:ea typeface="HGP創英角ｺﾞｼｯｸUB" pitchFamily="50" charset="-128"/>
              </a:rPr>
            </a:br>
            <a:r>
              <a:rPr lang="ja-JP" altLang="en-US" sz="969" dirty="0">
                <a:latin typeface="HGP創英角ｺﾞｼｯｸUB" pitchFamily="50" charset="-128"/>
                <a:ea typeface="HGP創英角ｺﾞｼｯｸUB" pitchFamily="50" charset="-128"/>
              </a:rPr>
              <a:t>が不要になる</a:t>
            </a:r>
          </a:p>
        </p:txBody>
      </p:sp>
      <p:graphicFrame>
        <p:nvGraphicFramePr>
          <p:cNvPr id="64" name="表 63">
            <a:extLst>
              <a:ext uri="{FF2B5EF4-FFF2-40B4-BE49-F238E27FC236}">
                <a16:creationId xmlns:a16="http://schemas.microsoft.com/office/drawing/2014/main" id="{84BED6CB-3BE3-4E89-B80E-350B442F632C}"/>
              </a:ext>
            </a:extLst>
          </p:cNvPr>
          <p:cNvGraphicFramePr>
            <a:graphicFrameLocks noGrp="1"/>
          </p:cNvGraphicFramePr>
          <p:nvPr/>
        </p:nvGraphicFramePr>
        <p:xfrm>
          <a:off x="370743" y="2872154"/>
          <a:ext cx="5983165" cy="1777513"/>
        </p:xfrm>
        <a:graphic>
          <a:graphicData uri="http://schemas.openxmlformats.org/drawingml/2006/table">
            <a:tbl>
              <a:tblPr firstRow="1" bandRow="1">
                <a:tableStyleId>{073A0DAA-6AF3-43AB-8588-CEC1D06C72B9}</a:tableStyleId>
              </a:tblPr>
              <a:tblGrid>
                <a:gridCol w="769892">
                  <a:extLst>
                    <a:ext uri="{9D8B030D-6E8A-4147-A177-3AD203B41FA5}">
                      <a16:colId xmlns:a16="http://schemas.microsoft.com/office/drawing/2014/main" val="20000"/>
                    </a:ext>
                  </a:extLst>
                </a:gridCol>
                <a:gridCol w="1623374">
                  <a:extLst>
                    <a:ext uri="{9D8B030D-6E8A-4147-A177-3AD203B41FA5}">
                      <a16:colId xmlns:a16="http://schemas.microsoft.com/office/drawing/2014/main" val="20001"/>
                    </a:ext>
                  </a:extLst>
                </a:gridCol>
                <a:gridCol w="1439699">
                  <a:extLst>
                    <a:ext uri="{9D8B030D-6E8A-4147-A177-3AD203B41FA5}">
                      <a16:colId xmlns:a16="http://schemas.microsoft.com/office/drawing/2014/main" val="20002"/>
                    </a:ext>
                  </a:extLst>
                </a:gridCol>
                <a:gridCol w="2150200">
                  <a:extLst>
                    <a:ext uri="{9D8B030D-6E8A-4147-A177-3AD203B41FA5}">
                      <a16:colId xmlns:a16="http://schemas.microsoft.com/office/drawing/2014/main" val="20003"/>
                    </a:ext>
                  </a:extLst>
                </a:gridCol>
              </a:tblGrid>
              <a:tr h="258309">
                <a:tc>
                  <a:txBody>
                    <a:bodyPr/>
                    <a:lstStyle/>
                    <a:p>
                      <a:endParaRPr kumimoji="1" lang="ja-JP" altLang="en-US" sz="900" dirty="0">
                        <a:solidFill>
                          <a:schemeClr val="tx1"/>
                        </a:solidFill>
                        <a:latin typeface="HGP創英角ｺﾞｼｯｸUB" pitchFamily="50" charset="-128"/>
                        <a:ea typeface="HGP創英角ｺﾞｼｯｸUB" pitchFamily="50" charset="-128"/>
                      </a:endParaRPr>
                    </a:p>
                  </a:txBody>
                  <a:tcPr marL="84420" marR="84420" marT="42178" marB="42178">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r>
                        <a:rPr kumimoji="1" lang="ja-JP" altLang="en-US" sz="900" dirty="0">
                          <a:solidFill>
                            <a:schemeClr val="tx1"/>
                          </a:solidFill>
                          <a:latin typeface="HGP創英角ｺﾞｼｯｸUB" pitchFamily="50" charset="-128"/>
                          <a:ea typeface="HGP創英角ｺﾞｼｯｸUB" pitchFamily="50" charset="-128"/>
                        </a:rPr>
                        <a:t>正社員</a:t>
                      </a:r>
                    </a:p>
                  </a:txBody>
                  <a:tcPr marL="84420" marR="84420" marT="42178" marB="42178">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r>
                        <a:rPr kumimoji="1" lang="ja-JP" altLang="en-US" sz="900" dirty="0">
                          <a:solidFill>
                            <a:schemeClr val="tx1"/>
                          </a:solidFill>
                          <a:latin typeface="HGP創英角ｺﾞｼｯｸUB" pitchFamily="50" charset="-128"/>
                          <a:ea typeface="HGP創英角ｺﾞｼｯｸUB" pitchFamily="50" charset="-128"/>
                        </a:rPr>
                        <a:t>フリーター</a:t>
                      </a:r>
                    </a:p>
                  </a:txBody>
                  <a:tcPr marL="84420" marR="84420" marT="42178" marB="42178">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r>
                        <a:rPr kumimoji="1" lang="ja-JP" altLang="en-US" sz="900" dirty="0">
                          <a:solidFill>
                            <a:schemeClr val="tx1"/>
                          </a:solidFill>
                          <a:latin typeface="HGP創英角ｺﾞｼｯｸUB" pitchFamily="50" charset="-128"/>
                          <a:ea typeface="HGP創英角ｺﾞｼｯｸUB" pitchFamily="50" charset="-128"/>
                        </a:rPr>
                        <a:t>備考</a:t>
                      </a:r>
                    </a:p>
                  </a:txBody>
                  <a:tcPr marL="84420" marR="84420" marT="42178" marB="42178">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16166">
                <a:tc>
                  <a:txBody>
                    <a:bodyPr/>
                    <a:lstStyle/>
                    <a:p>
                      <a:r>
                        <a:rPr kumimoji="1" lang="ja-JP" altLang="en-US" sz="900" dirty="0">
                          <a:solidFill>
                            <a:schemeClr val="tx1"/>
                          </a:solidFill>
                          <a:latin typeface="HGP創英角ｺﾞｼｯｸUB" pitchFamily="50" charset="-128"/>
                          <a:ea typeface="HGP創英角ｺﾞｼｯｸUB" pitchFamily="50" charset="-128"/>
                        </a:rPr>
                        <a:t>年齢</a:t>
                      </a:r>
                    </a:p>
                  </a:txBody>
                  <a:tcPr marL="84420" marR="84420" marT="42178" marB="42178">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r>
                        <a:rPr kumimoji="1" lang="en-US" altLang="ja-JP" sz="900" dirty="0">
                          <a:solidFill>
                            <a:schemeClr val="tx1"/>
                          </a:solidFill>
                          <a:latin typeface="HGP創英角ｺﾞｼｯｸUB" pitchFamily="50" charset="-128"/>
                          <a:ea typeface="HGP創英角ｺﾞｼｯｸUB" pitchFamily="50" charset="-128"/>
                        </a:rPr>
                        <a:t>15</a:t>
                      </a:r>
                      <a:r>
                        <a:rPr kumimoji="1" lang="ja-JP" altLang="en-US" sz="900" dirty="0">
                          <a:solidFill>
                            <a:schemeClr val="tx1"/>
                          </a:solidFill>
                          <a:latin typeface="HGP創英角ｺﾞｼｯｸUB" pitchFamily="50" charset="-128"/>
                          <a:ea typeface="HGP創英角ｺﾞｼｯｸUB" pitchFamily="50" charset="-128"/>
                        </a:rPr>
                        <a:t>歳～</a:t>
                      </a:r>
                      <a:r>
                        <a:rPr kumimoji="1" lang="en-US" altLang="ja-JP" sz="900" dirty="0">
                          <a:solidFill>
                            <a:schemeClr val="tx1"/>
                          </a:solidFill>
                          <a:latin typeface="HGP創英角ｺﾞｼｯｸUB" pitchFamily="50" charset="-128"/>
                          <a:ea typeface="HGP創英角ｺﾞｼｯｸUB" pitchFamily="50" charset="-128"/>
                        </a:rPr>
                        <a:t>65</a:t>
                      </a:r>
                      <a:r>
                        <a:rPr kumimoji="1" lang="ja-JP" altLang="en-US" sz="900" dirty="0">
                          <a:solidFill>
                            <a:schemeClr val="tx1"/>
                          </a:solidFill>
                          <a:latin typeface="HGP創英角ｺﾞｼｯｸUB" pitchFamily="50" charset="-128"/>
                          <a:ea typeface="HGP創英角ｺﾞｼｯｸUB" pitchFamily="50" charset="-128"/>
                        </a:rPr>
                        <a:t>歳</a:t>
                      </a:r>
                    </a:p>
                  </a:txBody>
                  <a:tcPr marL="84420" marR="84420" marT="42178" marB="42178">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r>
                        <a:rPr kumimoji="1" lang="en-US" altLang="ja-JP" sz="900" dirty="0">
                          <a:solidFill>
                            <a:schemeClr val="tx1"/>
                          </a:solidFill>
                          <a:latin typeface="HGP創英角ｺﾞｼｯｸUB" pitchFamily="50" charset="-128"/>
                          <a:ea typeface="HGP創英角ｺﾞｼｯｸUB" pitchFamily="50" charset="-128"/>
                        </a:rPr>
                        <a:t>15</a:t>
                      </a:r>
                      <a:r>
                        <a:rPr kumimoji="1" lang="ja-JP" altLang="en-US" sz="900" dirty="0">
                          <a:solidFill>
                            <a:schemeClr val="tx1"/>
                          </a:solidFill>
                          <a:latin typeface="HGP創英角ｺﾞｼｯｸUB" pitchFamily="50" charset="-128"/>
                          <a:ea typeface="HGP創英角ｺﾞｼｯｸUB" pitchFamily="50" charset="-128"/>
                        </a:rPr>
                        <a:t>歳～</a:t>
                      </a:r>
                      <a:r>
                        <a:rPr kumimoji="1" lang="en-US" altLang="ja-JP" sz="900" dirty="0">
                          <a:solidFill>
                            <a:schemeClr val="tx1"/>
                          </a:solidFill>
                          <a:latin typeface="HGP創英角ｺﾞｼｯｸUB" pitchFamily="50" charset="-128"/>
                          <a:ea typeface="HGP創英角ｺﾞｼｯｸUB" pitchFamily="50" charset="-128"/>
                        </a:rPr>
                        <a:t>34</a:t>
                      </a:r>
                      <a:r>
                        <a:rPr kumimoji="1" lang="ja-JP" altLang="en-US" sz="900" dirty="0">
                          <a:solidFill>
                            <a:schemeClr val="tx1"/>
                          </a:solidFill>
                          <a:latin typeface="HGP創英角ｺﾞｼｯｸUB" pitchFamily="50" charset="-128"/>
                          <a:ea typeface="HGP創英角ｺﾞｼｯｸUB" pitchFamily="50" charset="-128"/>
                        </a:rPr>
                        <a:t>歳</a:t>
                      </a:r>
                    </a:p>
                  </a:txBody>
                  <a:tcPr marL="84420" marR="84420" marT="42178" marB="42178">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r>
                        <a:rPr kumimoji="1" lang="en-US" altLang="ja-JP" sz="900" dirty="0">
                          <a:solidFill>
                            <a:schemeClr val="tx1"/>
                          </a:solidFill>
                          <a:latin typeface="HGP創英角ｺﾞｼｯｸUB" pitchFamily="50" charset="-128"/>
                          <a:ea typeface="HGP創英角ｺﾞｼｯｸUB" pitchFamily="50" charset="-128"/>
                        </a:rPr>
                        <a:t>35</a:t>
                      </a:r>
                      <a:r>
                        <a:rPr kumimoji="1" lang="ja-JP" altLang="en-US" sz="900" dirty="0">
                          <a:solidFill>
                            <a:schemeClr val="tx1"/>
                          </a:solidFill>
                          <a:latin typeface="HGP創英角ｺﾞｼｯｸUB" pitchFamily="50" charset="-128"/>
                          <a:ea typeface="HGP創英角ｺﾞｼｯｸUB" pitchFamily="50" charset="-128"/>
                        </a:rPr>
                        <a:t>歳以上は</a:t>
                      </a:r>
                      <a:r>
                        <a:rPr kumimoji="1" lang="en-US" altLang="ja-JP" sz="900" dirty="0">
                          <a:solidFill>
                            <a:schemeClr val="tx1"/>
                          </a:solidFill>
                          <a:latin typeface="HGP創英角ｺﾞｼｯｸUB" pitchFamily="50" charset="-128"/>
                          <a:ea typeface="HGP創英角ｺﾞｼｯｸUB" pitchFamily="50" charset="-128"/>
                        </a:rPr>
                        <a:t/>
                      </a:r>
                      <a:br>
                        <a:rPr kumimoji="1" lang="en-US" altLang="ja-JP" sz="900" dirty="0">
                          <a:solidFill>
                            <a:schemeClr val="tx1"/>
                          </a:solidFill>
                          <a:latin typeface="HGP創英角ｺﾞｼｯｸUB" pitchFamily="50" charset="-128"/>
                          <a:ea typeface="HGP創英角ｺﾞｼｯｸUB" pitchFamily="50" charset="-128"/>
                        </a:rPr>
                      </a:br>
                      <a:r>
                        <a:rPr kumimoji="1" lang="ja-JP" altLang="en-US" sz="900" dirty="0">
                          <a:solidFill>
                            <a:schemeClr val="tx1"/>
                          </a:solidFill>
                          <a:latin typeface="HGP創英角ｺﾞｼｯｸUB" pitchFamily="50" charset="-128"/>
                          <a:ea typeface="HGP創英角ｺﾞｼｯｸUB" pitchFamily="50" charset="-128"/>
                        </a:rPr>
                        <a:t>中高年フリーター</a:t>
                      </a:r>
                    </a:p>
                  </a:txBody>
                  <a:tcPr marL="84420" marR="84420" marT="42178" marB="42178">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16166">
                <a:tc>
                  <a:txBody>
                    <a:bodyPr/>
                    <a:lstStyle/>
                    <a:p>
                      <a:r>
                        <a:rPr kumimoji="1" lang="ja-JP" altLang="en-US" sz="900" dirty="0">
                          <a:solidFill>
                            <a:schemeClr val="tx1"/>
                          </a:solidFill>
                          <a:latin typeface="HGP創英角ｺﾞｼｯｸUB" pitchFamily="50" charset="-128"/>
                          <a:ea typeface="HGP創英角ｺﾞｼｯｸUB" pitchFamily="50" charset="-128"/>
                        </a:rPr>
                        <a:t>生涯賃金</a:t>
                      </a:r>
                    </a:p>
                  </a:txBody>
                  <a:tcPr marL="84420" marR="84420" marT="42178" marB="42178">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endParaRPr lang="ja-JP" altLang="en-US" sz="1700" dirty="0"/>
                    </a:p>
                  </a:txBody>
                  <a:tcPr marL="84420" marR="84420" marT="42178" marB="42178">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endParaRPr lang="ja-JP" altLang="en-US" sz="1700" dirty="0"/>
                    </a:p>
                  </a:txBody>
                  <a:tcPr marL="84420" marR="84420" marT="42178" marB="42178">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endParaRPr lang="ja-JP" altLang="en-US" sz="1700" dirty="0"/>
                    </a:p>
                  </a:txBody>
                  <a:tcPr marL="84420" marR="84420" marT="42178" marB="42178">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37575">
                <a:tc>
                  <a:txBody>
                    <a:bodyPr/>
                    <a:lstStyle/>
                    <a:p>
                      <a:r>
                        <a:rPr kumimoji="1" lang="ja-JP" altLang="en-US" sz="900" dirty="0">
                          <a:solidFill>
                            <a:schemeClr val="tx1"/>
                          </a:solidFill>
                          <a:latin typeface="HGP創英角ｺﾞｼｯｸUB" pitchFamily="50" charset="-128"/>
                          <a:ea typeface="HGP創英角ｺﾞｼｯｸUB" pitchFamily="50" charset="-128"/>
                        </a:rPr>
                        <a:t>退職金</a:t>
                      </a:r>
                    </a:p>
                  </a:txBody>
                  <a:tcPr marL="84420" marR="84420" marT="42178" marB="42178">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endParaRPr lang="ja-JP" altLang="en-US" sz="1700" dirty="0"/>
                    </a:p>
                  </a:txBody>
                  <a:tcPr marL="84420" marR="84420" marT="42178" marB="42178">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endParaRPr lang="ja-JP" altLang="en-US" sz="1700"/>
                    </a:p>
                  </a:txBody>
                  <a:tcPr marL="84420" marR="84420" marT="42178" marB="42178">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endParaRPr lang="ja-JP" altLang="en-US" sz="1700" dirty="0"/>
                    </a:p>
                  </a:txBody>
                  <a:tcPr marL="84420" marR="84420" marT="42178" marB="42178">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37575">
                <a:tc>
                  <a:txBody>
                    <a:bodyPr/>
                    <a:lstStyle/>
                    <a:p>
                      <a:r>
                        <a:rPr kumimoji="1" lang="ja-JP" altLang="en-US" sz="900" dirty="0">
                          <a:solidFill>
                            <a:schemeClr val="tx1"/>
                          </a:solidFill>
                          <a:latin typeface="HGP創英角ｺﾞｼｯｸUB" pitchFamily="50" charset="-128"/>
                          <a:ea typeface="HGP創英角ｺﾞｼｯｸUB" pitchFamily="50" charset="-128"/>
                        </a:rPr>
                        <a:t>年金受給</a:t>
                      </a:r>
                    </a:p>
                  </a:txBody>
                  <a:tcPr marL="84420" marR="84420" marT="42178" marB="42178">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endParaRPr lang="ja-JP" altLang="en-US" sz="1700" dirty="0"/>
                    </a:p>
                  </a:txBody>
                  <a:tcPr marL="84420" marR="84420" marT="42178" marB="42178">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endParaRPr lang="ja-JP" altLang="en-US" sz="1700"/>
                    </a:p>
                  </a:txBody>
                  <a:tcPr marL="84420" marR="84420" marT="42178" marB="42178">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endParaRPr lang="ja-JP" altLang="en-US" sz="1700" dirty="0"/>
                    </a:p>
                  </a:txBody>
                  <a:tcPr marL="84420" marR="84420" marT="42178" marB="42178">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65" name="テキスト ボックス 64">
            <a:extLst>
              <a:ext uri="{FF2B5EF4-FFF2-40B4-BE49-F238E27FC236}">
                <a16:creationId xmlns:a16="http://schemas.microsoft.com/office/drawing/2014/main" id="{1E42DD05-559F-42BA-A519-344907B98EE8}"/>
              </a:ext>
            </a:extLst>
          </p:cNvPr>
          <p:cNvSpPr txBox="1"/>
          <p:nvPr/>
        </p:nvSpPr>
        <p:spPr>
          <a:xfrm>
            <a:off x="304800" y="2659674"/>
            <a:ext cx="3124200" cy="241476"/>
          </a:xfrm>
          <a:prstGeom prst="rect">
            <a:avLst/>
          </a:prstGeom>
          <a:noFill/>
        </p:spPr>
        <p:txBody>
          <a:bodyPr>
            <a:spAutoFit/>
          </a:bodyPr>
          <a:lstStyle/>
          <a:p>
            <a:pPr eaLnBrk="1" hangingPunct="1">
              <a:defRPr/>
            </a:pPr>
            <a:r>
              <a:rPr lang="en-US" altLang="ja-JP" sz="969" dirty="0">
                <a:latin typeface="ＭＳ Ｐ明朝" pitchFamily="18" charset="-128"/>
                <a:ea typeface="ＭＳ Ｐ明朝" pitchFamily="18" charset="-128"/>
              </a:rPr>
              <a:t>※</a:t>
            </a:r>
            <a:r>
              <a:rPr lang="ja-JP" altLang="en-US" sz="969" dirty="0">
                <a:latin typeface="ＭＳ Ｐ明朝" pitchFamily="18" charset="-128"/>
                <a:ea typeface="ＭＳ Ｐ明朝" pitchFamily="18" charset="-128"/>
              </a:rPr>
              <a:t>フリーターと正規雇用の違い（待遇）</a:t>
            </a:r>
          </a:p>
        </p:txBody>
      </p:sp>
      <p:sp>
        <p:nvSpPr>
          <p:cNvPr id="14373" name="Rectangle 158">
            <a:extLst>
              <a:ext uri="{FF2B5EF4-FFF2-40B4-BE49-F238E27FC236}">
                <a16:creationId xmlns:a16="http://schemas.microsoft.com/office/drawing/2014/main" id="{F8D600F8-0A4A-4D07-B82B-B3F526982E15}"/>
              </a:ext>
            </a:extLst>
          </p:cNvPr>
          <p:cNvSpPr>
            <a:spLocks noChangeArrowheads="1"/>
          </p:cNvSpPr>
          <p:nvPr/>
        </p:nvSpPr>
        <p:spPr bwMode="auto">
          <a:xfrm>
            <a:off x="370743" y="4866543"/>
            <a:ext cx="5974373" cy="7634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1662">
              <a:latin typeface="Calibri" panose="020F0502020204030204" pitchFamily="34" charset="0"/>
            </a:endParaRPr>
          </a:p>
        </p:txBody>
      </p:sp>
      <p:sp>
        <p:nvSpPr>
          <p:cNvPr id="67" name="Rectangle 157">
            <a:extLst>
              <a:ext uri="{FF2B5EF4-FFF2-40B4-BE49-F238E27FC236}">
                <a16:creationId xmlns:a16="http://schemas.microsoft.com/office/drawing/2014/main" id="{97853948-98C4-4BDF-902A-9B08847F954C}"/>
              </a:ext>
            </a:extLst>
          </p:cNvPr>
          <p:cNvSpPr>
            <a:spLocks noChangeArrowheads="1"/>
          </p:cNvSpPr>
          <p:nvPr/>
        </p:nvSpPr>
        <p:spPr bwMode="auto">
          <a:xfrm>
            <a:off x="370743" y="4743450"/>
            <a:ext cx="2259623" cy="244719"/>
          </a:xfrm>
          <a:prstGeom prst="rect">
            <a:avLst/>
          </a:prstGeom>
          <a:solidFill>
            <a:schemeClr val="bg1"/>
          </a:solidFill>
          <a:ln w="9525">
            <a:solidFill>
              <a:schemeClr val="tx1"/>
            </a:solidFill>
            <a:miter lim="800000"/>
            <a:headEnd/>
            <a:tailEnd/>
          </a:ln>
        </p:spPr>
        <p:txBody>
          <a:bodyPr wrap="none" anchor="ctr"/>
          <a:lstStyle/>
          <a:p>
            <a:pPr algn="ctr" eaLnBrk="1" hangingPunct="1">
              <a:defRPr/>
            </a:pPr>
            <a:r>
              <a:rPr lang="ja-JP" altLang="en-US" sz="969" dirty="0">
                <a:latin typeface="Calibri" pitchFamily="34" charset="0"/>
                <a:ea typeface="HGP創英角ｺﾞｼｯｸUB" pitchFamily="50" charset="-128"/>
              </a:rPr>
              <a:t>まだある！フリーターの大変なところ！</a:t>
            </a:r>
          </a:p>
        </p:txBody>
      </p:sp>
      <p:sp>
        <p:nvSpPr>
          <p:cNvPr id="69" name="正方形/長方形 68">
            <a:extLst>
              <a:ext uri="{FF2B5EF4-FFF2-40B4-BE49-F238E27FC236}">
                <a16:creationId xmlns:a16="http://schemas.microsoft.com/office/drawing/2014/main" id="{B74717E2-F830-4F5F-B666-B7F1D0AE48A1}"/>
              </a:ext>
            </a:extLst>
          </p:cNvPr>
          <p:cNvSpPr/>
          <p:nvPr/>
        </p:nvSpPr>
        <p:spPr>
          <a:xfrm>
            <a:off x="370743" y="451339"/>
            <a:ext cx="2737338" cy="21936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sz="1662"/>
          </a:p>
        </p:txBody>
      </p:sp>
      <p:sp>
        <p:nvSpPr>
          <p:cNvPr id="70" name="正方形/長方形 69">
            <a:extLst>
              <a:ext uri="{FF2B5EF4-FFF2-40B4-BE49-F238E27FC236}">
                <a16:creationId xmlns:a16="http://schemas.microsoft.com/office/drawing/2014/main" id="{7CCACE0B-88E0-42F0-8265-9E368EFE240D}"/>
              </a:ext>
            </a:extLst>
          </p:cNvPr>
          <p:cNvSpPr/>
          <p:nvPr/>
        </p:nvSpPr>
        <p:spPr>
          <a:xfrm>
            <a:off x="3229708" y="451339"/>
            <a:ext cx="3124200" cy="21936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sz="1662"/>
          </a:p>
        </p:txBody>
      </p:sp>
      <p:sp>
        <p:nvSpPr>
          <p:cNvPr id="71" name="テキスト ボックス 70">
            <a:extLst>
              <a:ext uri="{FF2B5EF4-FFF2-40B4-BE49-F238E27FC236}">
                <a16:creationId xmlns:a16="http://schemas.microsoft.com/office/drawing/2014/main" id="{671D422F-74E2-4646-927D-55B7AB88852E}"/>
              </a:ext>
            </a:extLst>
          </p:cNvPr>
          <p:cNvSpPr txBox="1"/>
          <p:nvPr/>
        </p:nvSpPr>
        <p:spPr>
          <a:xfrm>
            <a:off x="3229708" y="464527"/>
            <a:ext cx="2990850" cy="241476"/>
          </a:xfrm>
          <a:prstGeom prst="rect">
            <a:avLst/>
          </a:prstGeom>
          <a:noFill/>
        </p:spPr>
        <p:txBody>
          <a:bodyPr>
            <a:spAutoFit/>
          </a:bodyPr>
          <a:lstStyle/>
          <a:p>
            <a:pPr eaLnBrk="1" hangingPunct="1">
              <a:defRPr/>
            </a:pPr>
            <a:r>
              <a:rPr lang="ja-JP" altLang="en-US" sz="969" dirty="0">
                <a:latin typeface="HGP創英角ｺﾞｼｯｸUB" pitchFamily="50" charset="-128"/>
                <a:ea typeface="HGP創英角ｺﾞｼｯｸUB" pitchFamily="50" charset="-128"/>
              </a:rPr>
              <a:t>◆グループで出た意見をメモに取ろう</a:t>
            </a:r>
          </a:p>
        </p:txBody>
      </p:sp>
      <p:sp>
        <p:nvSpPr>
          <p:cNvPr id="44" name="テキスト ボックス 137">
            <a:extLst>
              <a:ext uri="{FF2B5EF4-FFF2-40B4-BE49-F238E27FC236}">
                <a16:creationId xmlns:a16="http://schemas.microsoft.com/office/drawing/2014/main" id="{ABF69197-4D78-4742-B14A-F564C977FB3F}"/>
              </a:ext>
            </a:extLst>
          </p:cNvPr>
          <p:cNvSpPr txBox="1">
            <a:spLocks noChangeArrowheads="1"/>
          </p:cNvSpPr>
          <p:nvPr/>
        </p:nvSpPr>
        <p:spPr bwMode="auto">
          <a:xfrm>
            <a:off x="381001" y="5773616"/>
            <a:ext cx="5583115" cy="1583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r>
              <a:rPr lang="ja-JP" altLang="en-US" sz="969" dirty="0">
                <a:latin typeface="HGP創英角ｺﾞｼｯｸUB" panose="020B0900000000000000" pitchFamily="50" charset="-128"/>
                <a:ea typeface="HGP創英角ｺﾞｼｯｸUB" panose="020B0900000000000000" pitchFamily="50" charset="-128"/>
              </a:rPr>
              <a:t>◆社会の利益の最大化　からフリーター問題を考える</a:t>
            </a:r>
            <a:endParaRPr lang="en-US" altLang="ja-JP" sz="969" dirty="0">
              <a:latin typeface="HGP創英角ｺﾞｼｯｸUB" panose="020B0900000000000000" pitchFamily="50" charset="-128"/>
              <a:ea typeface="HGP創英角ｺﾞｼｯｸUB" panose="020B0900000000000000" pitchFamily="50" charset="-128"/>
            </a:endParaRPr>
          </a:p>
          <a:p>
            <a:pPr eaLnBrk="1" hangingPunct="1">
              <a:defRPr/>
            </a:pPr>
            <a:endParaRPr lang="en-US" altLang="ja-JP" sz="969" dirty="0">
              <a:latin typeface="HGP創英角ｺﾞｼｯｸUB" panose="020B0900000000000000" pitchFamily="50" charset="-128"/>
              <a:ea typeface="HGP創英角ｺﾞｼｯｸUB" panose="020B0900000000000000" pitchFamily="50" charset="-128"/>
            </a:endParaRPr>
          </a:p>
          <a:p>
            <a:pPr eaLnBrk="1" hangingPunct="1">
              <a:defRPr/>
            </a:pPr>
            <a:r>
              <a:rPr lang="ja-JP" altLang="en-US" sz="969" dirty="0">
                <a:latin typeface="HGP創英角ｺﾞｼｯｸUB" panose="020B0900000000000000" pitchFamily="50" charset="-128"/>
                <a:ea typeface="HGP創英角ｺﾞｼｯｸUB" panose="020B0900000000000000" pitchFamily="50" charset="-128"/>
              </a:rPr>
              <a:t>●</a:t>
            </a:r>
            <a:endParaRPr lang="en-US" altLang="ja-JP" sz="969" dirty="0">
              <a:latin typeface="HGP創英角ｺﾞｼｯｸUB" panose="020B0900000000000000" pitchFamily="50" charset="-128"/>
              <a:ea typeface="HGP創英角ｺﾞｼｯｸUB" panose="020B0900000000000000" pitchFamily="50" charset="-128"/>
            </a:endParaRPr>
          </a:p>
          <a:p>
            <a:pPr eaLnBrk="1" hangingPunct="1">
              <a:defRPr/>
            </a:pPr>
            <a:endParaRPr lang="en-US" altLang="ja-JP" sz="969" dirty="0">
              <a:latin typeface="HGP創英角ｺﾞｼｯｸUB" panose="020B0900000000000000" pitchFamily="50" charset="-128"/>
              <a:ea typeface="HGP創英角ｺﾞｼｯｸUB" panose="020B0900000000000000" pitchFamily="50" charset="-128"/>
            </a:endParaRPr>
          </a:p>
          <a:p>
            <a:pPr eaLnBrk="1" hangingPunct="1">
              <a:defRPr/>
            </a:pPr>
            <a:r>
              <a:rPr lang="ja-JP" altLang="en-US" sz="969" dirty="0">
                <a:latin typeface="HGP創英角ｺﾞｼｯｸUB" panose="020B0900000000000000" pitchFamily="50" charset="-128"/>
                <a:ea typeface="HGP創英角ｺﾞｼｯｸUB" panose="020B0900000000000000" pitchFamily="50" charset="-128"/>
              </a:rPr>
              <a:t>●</a:t>
            </a:r>
            <a:endParaRPr lang="en-US" altLang="ja-JP" sz="969" dirty="0">
              <a:latin typeface="HGP創英角ｺﾞｼｯｸUB" panose="020B0900000000000000" pitchFamily="50" charset="-128"/>
              <a:ea typeface="HGP創英角ｺﾞｼｯｸUB" panose="020B0900000000000000" pitchFamily="50" charset="-128"/>
            </a:endParaRPr>
          </a:p>
          <a:p>
            <a:pPr eaLnBrk="1" hangingPunct="1">
              <a:defRPr/>
            </a:pPr>
            <a:endParaRPr lang="en-US" altLang="ja-JP" sz="969" dirty="0">
              <a:latin typeface="HGP創英角ｺﾞｼｯｸUB" panose="020B0900000000000000" pitchFamily="50" charset="-128"/>
              <a:ea typeface="HGP創英角ｺﾞｼｯｸUB" panose="020B0900000000000000" pitchFamily="50" charset="-128"/>
            </a:endParaRPr>
          </a:p>
          <a:p>
            <a:pPr eaLnBrk="1" hangingPunct="1">
              <a:defRPr/>
            </a:pPr>
            <a:r>
              <a:rPr lang="ja-JP" altLang="en-US" sz="969" dirty="0">
                <a:latin typeface="HGP創英角ｺﾞｼｯｸUB" panose="020B0900000000000000" pitchFamily="50" charset="-128"/>
                <a:ea typeface="HGP創英角ｺﾞｼｯｸUB" panose="020B0900000000000000" pitchFamily="50" charset="-128"/>
              </a:rPr>
              <a:t>●</a:t>
            </a:r>
            <a:endParaRPr lang="en-US" altLang="ja-JP" sz="969" dirty="0">
              <a:latin typeface="HGP創英角ｺﾞｼｯｸUB" panose="020B0900000000000000" pitchFamily="50" charset="-128"/>
              <a:ea typeface="HGP創英角ｺﾞｼｯｸUB" panose="020B0900000000000000" pitchFamily="50" charset="-128"/>
            </a:endParaRPr>
          </a:p>
          <a:p>
            <a:pPr eaLnBrk="1" hangingPunct="1">
              <a:defRPr/>
            </a:pPr>
            <a:endParaRPr lang="en-US" altLang="ja-JP" sz="969" dirty="0">
              <a:latin typeface="HGP創英角ｺﾞｼｯｸUB" panose="020B0900000000000000" pitchFamily="50" charset="-128"/>
              <a:ea typeface="HGP創英角ｺﾞｼｯｸUB" panose="020B0900000000000000" pitchFamily="50" charset="-128"/>
            </a:endParaRPr>
          </a:p>
          <a:p>
            <a:pPr eaLnBrk="1" hangingPunct="1">
              <a:defRPr/>
            </a:pPr>
            <a:r>
              <a:rPr lang="ja-JP" altLang="en-US" sz="969" dirty="0">
                <a:latin typeface="HGP創英角ｺﾞｼｯｸUB" panose="020B0900000000000000" pitchFamily="50" charset="-128"/>
                <a:ea typeface="HGP創英角ｺﾞｼｯｸUB" panose="020B0900000000000000" pitchFamily="50" charset="-128"/>
              </a:rPr>
              <a:t>●</a:t>
            </a:r>
            <a:endParaRPr lang="en-US" altLang="ja-JP" sz="969" dirty="0">
              <a:latin typeface="HGP創英角ｺﾞｼｯｸUB" panose="020B0900000000000000" pitchFamily="50" charset="-128"/>
              <a:ea typeface="HGP創英角ｺﾞｼｯｸUB" panose="020B0900000000000000" pitchFamily="50" charset="-128"/>
            </a:endParaRPr>
          </a:p>
          <a:p>
            <a:pPr eaLnBrk="1" hangingPunct="1">
              <a:defRPr/>
            </a:pPr>
            <a:endParaRPr lang="en-US" altLang="ja-JP" sz="969" dirty="0">
              <a:latin typeface="HGP創英角ｺﾞｼｯｸUB" panose="020B0900000000000000" pitchFamily="50" charset="-128"/>
              <a:ea typeface="HGP創英角ｺﾞｼｯｸUB" panose="020B0900000000000000" pitchFamily="50" charset="-128"/>
            </a:endParaRPr>
          </a:p>
        </p:txBody>
      </p:sp>
      <p:sp>
        <p:nvSpPr>
          <p:cNvPr id="45" name="正方形/長方形 44">
            <a:extLst>
              <a:ext uri="{FF2B5EF4-FFF2-40B4-BE49-F238E27FC236}">
                <a16:creationId xmlns:a16="http://schemas.microsoft.com/office/drawing/2014/main" id="{082D1182-20E6-4C48-A79C-285BD2D7CD75}"/>
              </a:ext>
            </a:extLst>
          </p:cNvPr>
          <p:cNvSpPr/>
          <p:nvPr/>
        </p:nvSpPr>
        <p:spPr>
          <a:xfrm>
            <a:off x="385397" y="5707674"/>
            <a:ext cx="5977303" cy="156063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sz="1662"/>
          </a:p>
        </p:txBody>
      </p:sp>
      <p:sp>
        <p:nvSpPr>
          <p:cNvPr id="46" name="正方形/長方形 139">
            <a:extLst>
              <a:ext uri="{FF2B5EF4-FFF2-40B4-BE49-F238E27FC236}">
                <a16:creationId xmlns:a16="http://schemas.microsoft.com/office/drawing/2014/main" id="{6C9E9910-211A-4326-AA60-198B98B55544}"/>
              </a:ext>
            </a:extLst>
          </p:cNvPr>
          <p:cNvSpPr>
            <a:spLocks noChangeArrowheads="1"/>
          </p:cNvSpPr>
          <p:nvPr/>
        </p:nvSpPr>
        <p:spPr bwMode="auto">
          <a:xfrm>
            <a:off x="454270" y="8065478"/>
            <a:ext cx="5766289" cy="896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ts val="1569"/>
              </a:lnSpc>
              <a:defRPr/>
            </a:pPr>
            <a:r>
              <a:rPr lang="en-US" altLang="ja-JP" sz="969" dirty="0">
                <a:latin typeface="+mj-ea"/>
                <a:ea typeface="+mj-ea"/>
              </a:rPr>
              <a:t>【</a:t>
            </a:r>
            <a:r>
              <a:rPr lang="ja-JP" altLang="en-US" sz="969" dirty="0">
                <a:latin typeface="+mj-ea"/>
                <a:ea typeface="+mj-ea"/>
              </a:rPr>
              <a:t>　　　　　　　　　　　</a:t>
            </a:r>
            <a:r>
              <a:rPr lang="en-US" altLang="ja-JP" sz="969" dirty="0">
                <a:latin typeface="+mj-ea"/>
                <a:ea typeface="+mj-ea"/>
              </a:rPr>
              <a:t>】</a:t>
            </a:r>
            <a:r>
              <a:rPr lang="ja-JP" altLang="en-US" sz="969" dirty="0">
                <a:latin typeface="+mj-ea"/>
                <a:ea typeface="+mj-ea"/>
              </a:rPr>
              <a:t>はその</a:t>
            </a:r>
            <a:r>
              <a:rPr lang="en-US" altLang="ja-JP" sz="969" dirty="0">
                <a:latin typeface="+mj-ea"/>
                <a:ea typeface="+mj-ea"/>
              </a:rPr>
              <a:t>【</a:t>
            </a:r>
            <a:r>
              <a:rPr lang="ja-JP" altLang="en-US" sz="969" dirty="0">
                <a:latin typeface="+mj-ea"/>
                <a:ea typeface="+mj-ea"/>
              </a:rPr>
              <a:t>　　　　　　　　　　　</a:t>
            </a:r>
            <a:r>
              <a:rPr lang="en-US" altLang="ja-JP" sz="969" dirty="0">
                <a:latin typeface="+mj-ea"/>
                <a:ea typeface="+mj-ea"/>
              </a:rPr>
              <a:t>】</a:t>
            </a:r>
            <a:r>
              <a:rPr lang="ja-JP" altLang="en-US" sz="969" dirty="0">
                <a:latin typeface="+mj-ea"/>
                <a:ea typeface="+mj-ea"/>
              </a:rPr>
              <a:t>を通じて自分を発見し、自分を実現する。</a:t>
            </a:r>
            <a:endParaRPr lang="en-US" altLang="ja-JP" sz="969" dirty="0">
              <a:latin typeface="+mj-ea"/>
              <a:ea typeface="+mj-ea"/>
            </a:endParaRPr>
          </a:p>
          <a:p>
            <a:pPr eaLnBrk="1" hangingPunct="1">
              <a:lnSpc>
                <a:spcPts val="1569"/>
              </a:lnSpc>
              <a:defRPr/>
            </a:pPr>
            <a:r>
              <a:rPr lang="en-US" altLang="ja-JP" sz="969" dirty="0">
                <a:latin typeface="+mj-ea"/>
                <a:ea typeface="+mj-ea"/>
              </a:rPr>
              <a:t>【</a:t>
            </a:r>
            <a:r>
              <a:rPr lang="ja-JP" altLang="en-US" sz="969" dirty="0">
                <a:latin typeface="+mj-ea"/>
                <a:ea typeface="+mj-ea"/>
              </a:rPr>
              <a:t>　　　　　　　　　　　</a:t>
            </a:r>
            <a:r>
              <a:rPr lang="en-US" altLang="ja-JP" sz="969" dirty="0">
                <a:latin typeface="+mj-ea"/>
                <a:ea typeface="+mj-ea"/>
              </a:rPr>
              <a:t>】</a:t>
            </a:r>
            <a:r>
              <a:rPr lang="ja-JP" altLang="en-US" sz="969" dirty="0">
                <a:latin typeface="+mj-ea"/>
                <a:ea typeface="+mj-ea"/>
              </a:rPr>
              <a:t>以前において、</a:t>
            </a:r>
            <a:r>
              <a:rPr lang="en-US" altLang="ja-JP" sz="969" dirty="0">
                <a:latin typeface="+mj-ea"/>
                <a:ea typeface="+mj-ea"/>
              </a:rPr>
              <a:t>【</a:t>
            </a:r>
            <a:r>
              <a:rPr lang="ja-JP" altLang="en-US" sz="969" dirty="0">
                <a:latin typeface="+mj-ea"/>
                <a:ea typeface="+mj-ea"/>
              </a:rPr>
              <a:t>　　　　　　　　　　　</a:t>
            </a:r>
            <a:r>
              <a:rPr lang="en-US" altLang="ja-JP" sz="969" dirty="0">
                <a:latin typeface="+mj-ea"/>
                <a:ea typeface="+mj-ea"/>
              </a:rPr>
              <a:t>】</a:t>
            </a:r>
            <a:r>
              <a:rPr lang="ja-JP" altLang="en-US" sz="969" dirty="0">
                <a:latin typeface="+mj-ea"/>
                <a:ea typeface="+mj-ea"/>
              </a:rPr>
              <a:t>は自分が誰であるか知らないし、現に何者でもない。</a:t>
            </a:r>
            <a:r>
              <a:rPr lang="en-US" altLang="ja-JP" sz="969" dirty="0">
                <a:latin typeface="+mj-ea"/>
                <a:ea typeface="+mj-ea"/>
              </a:rPr>
              <a:t>【</a:t>
            </a:r>
            <a:r>
              <a:rPr lang="ja-JP" altLang="en-US" sz="969" dirty="0">
                <a:latin typeface="+mj-ea"/>
                <a:ea typeface="+mj-ea"/>
              </a:rPr>
              <a:t>　　　　　　　　　　　　　　　　</a:t>
            </a:r>
            <a:r>
              <a:rPr lang="en-US" altLang="ja-JP" sz="969" dirty="0">
                <a:latin typeface="+mj-ea"/>
                <a:ea typeface="+mj-ea"/>
              </a:rPr>
              <a:t>】</a:t>
            </a:r>
            <a:r>
              <a:rPr lang="ja-JP" altLang="en-US" sz="969" dirty="0">
                <a:latin typeface="+mj-ea"/>
                <a:ea typeface="+mj-ea"/>
              </a:rPr>
              <a:t>を始点にして存在し始める。</a:t>
            </a:r>
            <a:endParaRPr lang="en-US" altLang="ja-JP" sz="969" dirty="0">
              <a:latin typeface="+mj-ea"/>
              <a:ea typeface="+mj-ea"/>
            </a:endParaRPr>
          </a:p>
        </p:txBody>
      </p:sp>
      <p:sp>
        <p:nvSpPr>
          <p:cNvPr id="48" name="正方形/長方形 140">
            <a:extLst>
              <a:ext uri="{FF2B5EF4-FFF2-40B4-BE49-F238E27FC236}">
                <a16:creationId xmlns:a16="http://schemas.microsoft.com/office/drawing/2014/main" id="{67630E48-0494-4B73-BA79-08BABE80F8B4}"/>
              </a:ext>
            </a:extLst>
          </p:cNvPr>
          <p:cNvSpPr>
            <a:spLocks noChangeArrowheads="1"/>
          </p:cNvSpPr>
          <p:nvPr/>
        </p:nvSpPr>
        <p:spPr bwMode="auto">
          <a:xfrm>
            <a:off x="438151" y="7411916"/>
            <a:ext cx="5915757" cy="390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r>
              <a:rPr lang="ja-JP" altLang="en-US" sz="969" dirty="0">
                <a:latin typeface="HGP創英角ｺﾞｼｯｸUB" panose="020B0900000000000000" pitchFamily="50" charset="-128"/>
                <a:ea typeface="HGP創英角ｺﾞｼｯｸUB" panose="020B0900000000000000" pitchFamily="50" charset="-128"/>
              </a:rPr>
              <a:t>作家はその作品を通じて自分を発見し、自分を実現する。作品以前において、作家は自分が誰であるか知らないし、現に何者でもない。作家は作品を始点にして存在し始める。（モーリス・ブランショ）</a:t>
            </a:r>
            <a:endParaRPr lang="en-US" altLang="ja-JP" sz="969" dirty="0">
              <a:latin typeface="HGP創英角ｺﾞｼｯｸUB" panose="020B0900000000000000" pitchFamily="50" charset="-128"/>
              <a:ea typeface="HGP創英角ｺﾞｼｯｸUB" panose="020B0900000000000000" pitchFamily="50" charset="-128"/>
            </a:endParaRPr>
          </a:p>
        </p:txBody>
      </p:sp>
      <p:sp>
        <p:nvSpPr>
          <p:cNvPr id="50" name="テキスト ボックス 49">
            <a:extLst>
              <a:ext uri="{FF2B5EF4-FFF2-40B4-BE49-F238E27FC236}">
                <a16:creationId xmlns:a16="http://schemas.microsoft.com/office/drawing/2014/main" id="{EAA138C0-4ADA-4AFE-895A-CF6D232BDA2C}"/>
              </a:ext>
            </a:extLst>
          </p:cNvPr>
          <p:cNvSpPr txBox="1"/>
          <p:nvPr/>
        </p:nvSpPr>
        <p:spPr>
          <a:xfrm>
            <a:off x="416169" y="7857392"/>
            <a:ext cx="2791558" cy="390620"/>
          </a:xfrm>
          <a:prstGeom prst="rect">
            <a:avLst/>
          </a:prstGeom>
          <a:noFill/>
        </p:spPr>
        <p:txBody>
          <a:bodyPr>
            <a:spAutoFit/>
          </a:bodyPr>
          <a:lstStyle/>
          <a:p>
            <a:pPr eaLnBrk="1" hangingPunct="1">
              <a:defRPr/>
            </a:pPr>
            <a:r>
              <a:rPr lang="ja-JP" altLang="en-US" sz="969" dirty="0">
                <a:latin typeface="Arial" charset="0"/>
                <a:ea typeface="ＭＳ Ｐゴシック" charset="-128"/>
              </a:rPr>
              <a:t>「作家→人間」に「作品→労働」に置き換えてみると</a:t>
            </a:r>
          </a:p>
        </p:txBody>
      </p:sp>
      <p:sp>
        <p:nvSpPr>
          <p:cNvPr id="51" name="正方形/長方形 50">
            <a:extLst>
              <a:ext uri="{FF2B5EF4-FFF2-40B4-BE49-F238E27FC236}">
                <a16:creationId xmlns:a16="http://schemas.microsoft.com/office/drawing/2014/main" id="{3389E5EB-DD79-482D-8307-0810A09EC4E5}"/>
              </a:ext>
            </a:extLst>
          </p:cNvPr>
          <p:cNvSpPr/>
          <p:nvPr/>
        </p:nvSpPr>
        <p:spPr>
          <a:xfrm>
            <a:off x="383931" y="7345974"/>
            <a:ext cx="5991958" cy="140676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sz="1662"/>
          </a:p>
        </p:txBody>
      </p:sp>
    </p:spTree>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136</TotalTime>
  <Words>205</Words>
  <Application>Microsoft Office PowerPoint</Application>
  <PresentationFormat>画面に合わせる (4:3)</PresentationFormat>
  <Paragraphs>63</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HGP創英角ｺﾞｼｯｸUB</vt:lpstr>
      <vt:lpstr>ＭＳ Ｐゴシック</vt:lpstr>
      <vt:lpstr>ＭＳ Ｐ明朝</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石井 三恵</dc:creator>
  <cp:lastModifiedBy>石井 三恵</cp:lastModifiedBy>
  <cp:revision>10</cp:revision>
  <dcterms:created xsi:type="dcterms:W3CDTF">2018-08-16T15:24:25Z</dcterms:created>
  <dcterms:modified xsi:type="dcterms:W3CDTF">2022-02-04T09:32:23Z</dcterms:modified>
</cp:coreProperties>
</file>