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74" r:id="rId2"/>
    <p:sldId id="27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6" d="100"/>
          <a:sy n="76"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FAA70-334A-4E1A-B02F-3E60BD133BB2}" type="datetimeFigureOut">
              <a:rPr kumimoji="1" lang="ja-JP" altLang="en-US" smtClean="0"/>
              <a:t>2022/2/4</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EEA15B-8E6A-4724-8D21-D3FE3E69944A}" type="slidenum">
              <a:rPr kumimoji="1" lang="ja-JP" altLang="en-US" smtClean="0"/>
              <a:t>‹#›</a:t>
            </a:fld>
            <a:endParaRPr kumimoji="1" lang="ja-JP" altLang="en-US"/>
          </a:p>
        </p:txBody>
      </p:sp>
    </p:spTree>
    <p:extLst>
      <p:ext uri="{BB962C8B-B14F-4D97-AF65-F5344CB8AC3E}">
        <p14:creationId xmlns:p14="http://schemas.microsoft.com/office/powerpoint/2010/main" val="2210819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D7B54480-BCF8-4419-A39D-6093C0BFC9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C3FC70FF-A35A-4AF3-9377-CCD6AF5494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6388" name="スライド番号プレースホルダー 3">
            <a:extLst>
              <a:ext uri="{FF2B5EF4-FFF2-40B4-BE49-F238E27FC236}">
                <a16:creationId xmlns:a16="http://schemas.microsoft.com/office/drawing/2014/main" id="{1F84AD24-AD9B-45A9-AA54-1710EE757A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C87E9156-12F2-4E7D-BAD3-104FFF3CFF48}" type="slidenum">
              <a:rPr lang="ja-JP" altLang="en-US" sz="1200" smtClean="0">
                <a:latin typeface="Arial" panose="020B0604020202020204" pitchFamily="34" charset="0"/>
              </a:rPr>
              <a:pPr/>
              <a:t>1</a:t>
            </a:fld>
            <a:endParaRPr lang="ja-JP" altLang="en-US" sz="12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1D144566-4A5B-451D-AB32-4CED42576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ー 2">
            <a:extLst>
              <a:ext uri="{FF2B5EF4-FFF2-40B4-BE49-F238E27FC236}">
                <a16:creationId xmlns:a16="http://schemas.microsoft.com/office/drawing/2014/main" id="{33A8F6D0-F657-4FDC-BB91-B70FBEBC42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8436" name="スライド番号プレースホルダー 3">
            <a:extLst>
              <a:ext uri="{FF2B5EF4-FFF2-40B4-BE49-F238E27FC236}">
                <a16:creationId xmlns:a16="http://schemas.microsoft.com/office/drawing/2014/main" id="{B2C5CB00-A219-49CC-9C18-08EE1D8764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D9D4A5CC-7EED-48E3-95C8-0B7342824494}" type="slidenum">
              <a:rPr lang="ja-JP" altLang="en-US" sz="1200" smtClean="0">
                <a:latin typeface="Arial" panose="020B0604020202020204" pitchFamily="34" charset="0"/>
              </a:rPr>
              <a:pPr/>
              <a:t>2</a:t>
            </a:fld>
            <a:endParaRPr lang="ja-JP" altLang="en-US" sz="1200">
              <a:latin typeface="Arial" panose="020B0604020202020204" pitchFamily="34" charset="0"/>
            </a:endParaRPr>
          </a:p>
        </p:txBody>
      </p:sp>
    </p:spTree>
    <p:extLst>
      <p:ext uri="{BB962C8B-B14F-4D97-AF65-F5344CB8AC3E}">
        <p14:creationId xmlns:p14="http://schemas.microsoft.com/office/powerpoint/2010/main" val="76864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418455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85366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3972277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281105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134035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118813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8930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23209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101662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55568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B0F8F4-B27C-45B7-B29D-03CE41D1B822}"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62259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5B0F8F4-B27C-45B7-B29D-03CE41D1B822}"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5530C06-E6BF-4CCB-AF4F-3DC9700A40FC}" type="slidenum">
              <a:rPr kumimoji="1" lang="ja-JP" altLang="en-US" smtClean="0"/>
              <a:t>‹#›</a:t>
            </a:fld>
            <a:endParaRPr kumimoji="1" lang="ja-JP" altLang="en-US"/>
          </a:p>
        </p:txBody>
      </p:sp>
    </p:spTree>
    <p:extLst>
      <p:ext uri="{BB962C8B-B14F-4D97-AF65-F5344CB8AC3E}">
        <p14:creationId xmlns:p14="http://schemas.microsoft.com/office/powerpoint/2010/main" val="11251134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テキスト ボックス 144">
            <a:extLst>
              <a:ext uri="{FF2B5EF4-FFF2-40B4-BE49-F238E27FC236}">
                <a16:creationId xmlns:a16="http://schemas.microsoft.com/office/drawing/2014/main" id="{C508C81D-7BE5-4721-9552-95E1C031CB10}"/>
              </a:ext>
            </a:extLst>
          </p:cNvPr>
          <p:cNvSpPr txBox="1"/>
          <p:nvPr/>
        </p:nvSpPr>
        <p:spPr>
          <a:xfrm>
            <a:off x="444013" y="1011116"/>
            <a:ext cx="2640623" cy="2031197"/>
          </a:xfrm>
          <a:prstGeom prst="rect">
            <a:avLst/>
          </a:prstGeom>
          <a:noFill/>
        </p:spPr>
        <p:txBody>
          <a:bodyPr>
            <a:spAutoFit/>
          </a:bodyPr>
          <a:lstStyle/>
          <a:p>
            <a:pPr>
              <a:defRPr/>
            </a:pPr>
            <a:r>
              <a:rPr lang="ja-JP" altLang="en-US" sz="969" dirty="0">
                <a:latin typeface="HGP創英角ｺﾞｼｯｸUB" pitchFamily="50" charset="-128"/>
                <a:ea typeface="HGP創英角ｺﾞｼｯｸUB" pitchFamily="50" charset="-128"/>
              </a:rPr>
              <a:t>税の役割と種類</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●役割→</a:t>
            </a: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a:p>
            <a:pPr>
              <a:defRPr/>
            </a:pPr>
            <a:endParaRPr lang="en-US" altLang="ja-JP" sz="969" dirty="0">
              <a:latin typeface="HGP創英角ｺﾞｼｯｸUB" pitchFamily="50" charset="-128"/>
              <a:ea typeface="HGP創英角ｺﾞｼｯｸUB" pitchFamily="50" charset="-128"/>
            </a:endParaRPr>
          </a:p>
          <a:p>
            <a:pPr>
              <a:defRPr/>
            </a:pPr>
            <a:r>
              <a:rPr lang="en-US" altLang="ja-JP" sz="969" dirty="0">
                <a:latin typeface="HGP創英角ｺﾞｼｯｸUB" pitchFamily="50" charset="-128"/>
                <a:ea typeface="HGP創英角ｺﾞｼｯｸUB" pitchFamily="50" charset="-128"/>
              </a:rPr>
              <a:t/>
            </a:r>
            <a:br>
              <a:rPr lang="en-US" altLang="ja-JP" sz="969" dirty="0">
                <a:latin typeface="HGP創英角ｺﾞｼｯｸUB" pitchFamily="50" charset="-128"/>
                <a:ea typeface="HGP創英角ｺﾞｼｯｸUB" pitchFamily="50" charset="-128"/>
              </a:rPr>
            </a:br>
            <a:r>
              <a:rPr lang="ja-JP" altLang="en-US" sz="969" dirty="0">
                <a:latin typeface="HGP創英角ｺﾞｼｯｸUB" pitchFamily="50" charset="-128"/>
                <a:ea typeface="HGP創英角ｺﾞｼｯｸUB" pitchFamily="50" charset="-128"/>
              </a:rPr>
              <a:t>●種類→</a:t>
            </a: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①どこに納めるのか？</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②納め方は？</a:t>
            </a:r>
            <a:endParaRPr lang="en-US" altLang="ja-JP" sz="969" dirty="0">
              <a:latin typeface="HGP創英角ｺﾞｼｯｸUB" pitchFamily="50" charset="-128"/>
              <a:ea typeface="HGP創英角ｺﾞｼｯｸUB" pitchFamily="50" charset="-128"/>
            </a:endParaRPr>
          </a:p>
          <a:p>
            <a:pPr>
              <a:defRPr/>
            </a:pPr>
            <a:endParaRPr lang="en-US" altLang="ja-JP" sz="969" dirty="0">
              <a:latin typeface="HGP創英角ｺﾞｼｯｸUB" pitchFamily="50" charset="-128"/>
              <a:ea typeface="HGP創英角ｺﾞｼｯｸUB" pitchFamily="50" charset="-128"/>
            </a:endParaRPr>
          </a:p>
          <a:p>
            <a:pPr>
              <a:defRPr/>
            </a:pPr>
            <a:r>
              <a:rPr lang="ja-JP" altLang="en-US" sz="969" dirty="0">
                <a:latin typeface="HGP創英角ｺﾞｼｯｸUB" pitchFamily="50" charset="-128"/>
                <a:ea typeface="HGP創英角ｺﾞｼｯｸUB" pitchFamily="50" charset="-128"/>
              </a:rPr>
              <a:t>③何に対して課税する？</a:t>
            </a:r>
            <a:endParaRPr lang="en-US" altLang="ja-JP" sz="969" dirty="0">
              <a:latin typeface="HGP創英角ｺﾞｼｯｸUB" pitchFamily="50" charset="-128"/>
              <a:ea typeface="HGP創英角ｺﾞｼｯｸUB" pitchFamily="50" charset="-128"/>
            </a:endParaRPr>
          </a:p>
          <a:p>
            <a:pPr>
              <a:defRPr/>
            </a:pPr>
            <a:endParaRPr lang="ja-JP" altLang="en-US" sz="969" dirty="0">
              <a:latin typeface="HGP創英角ｺﾞｼｯｸUB" pitchFamily="50" charset="-128"/>
              <a:ea typeface="HGP創英角ｺﾞｼｯｸUB" pitchFamily="50" charset="-128"/>
            </a:endParaRPr>
          </a:p>
        </p:txBody>
      </p:sp>
      <p:sp>
        <p:nvSpPr>
          <p:cNvPr id="146" name="正方形/長方形 145">
            <a:extLst>
              <a:ext uri="{FF2B5EF4-FFF2-40B4-BE49-F238E27FC236}">
                <a16:creationId xmlns:a16="http://schemas.microsoft.com/office/drawing/2014/main" id="{577F337A-6EE0-492C-AE5A-7F8C7CBFD240}"/>
              </a:ext>
            </a:extLst>
          </p:cNvPr>
          <p:cNvSpPr/>
          <p:nvPr/>
        </p:nvSpPr>
        <p:spPr>
          <a:xfrm>
            <a:off x="438151" y="1011116"/>
            <a:ext cx="5956788" cy="225962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p>
        </p:txBody>
      </p:sp>
      <p:pic>
        <p:nvPicPr>
          <p:cNvPr id="15364" name="Picture 8">
            <a:extLst>
              <a:ext uri="{FF2B5EF4-FFF2-40B4-BE49-F238E27FC236}">
                <a16:creationId xmlns:a16="http://schemas.microsoft.com/office/drawing/2014/main" id="{4F982DAE-38FF-40F5-9F18-8747910DA4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269" y="1078523"/>
            <a:ext cx="3153508" cy="2192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テキスト ボックス 147">
            <a:extLst>
              <a:ext uri="{FF2B5EF4-FFF2-40B4-BE49-F238E27FC236}">
                <a16:creationId xmlns:a16="http://schemas.microsoft.com/office/drawing/2014/main" id="{F26B6A46-8E4B-4041-B550-18DE94CF20EC}"/>
              </a:ext>
            </a:extLst>
          </p:cNvPr>
          <p:cNvSpPr txBox="1">
            <a:spLocks noChangeArrowheads="1"/>
          </p:cNvSpPr>
          <p:nvPr/>
        </p:nvSpPr>
        <p:spPr bwMode="auto">
          <a:xfrm>
            <a:off x="370743" y="616928"/>
            <a:ext cx="2392973"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015">
                <a:latin typeface="HGP創英角ｺﾞｼｯｸUB" panose="020B0900000000000000" pitchFamily="50" charset="-128"/>
                <a:ea typeface="HGP創英角ｺﾞｼｯｸUB" panose="020B0900000000000000" pitchFamily="50" charset="-128"/>
              </a:rPr>
              <a:t>税金について考えてみよう</a:t>
            </a:r>
          </a:p>
        </p:txBody>
      </p:sp>
      <p:graphicFrame>
        <p:nvGraphicFramePr>
          <p:cNvPr id="15" name="表 14">
            <a:extLst>
              <a:ext uri="{FF2B5EF4-FFF2-40B4-BE49-F238E27FC236}">
                <a16:creationId xmlns:a16="http://schemas.microsoft.com/office/drawing/2014/main" id="{79065174-4F2F-4501-A166-5B05621DCD80}"/>
              </a:ext>
            </a:extLst>
          </p:cNvPr>
          <p:cNvGraphicFramePr>
            <a:graphicFrameLocks noGrp="1"/>
          </p:cNvGraphicFramePr>
          <p:nvPr/>
        </p:nvGraphicFramePr>
        <p:xfrm>
          <a:off x="444012" y="3892062"/>
          <a:ext cx="5782408" cy="2193682"/>
        </p:xfrm>
        <a:graphic>
          <a:graphicData uri="http://schemas.openxmlformats.org/drawingml/2006/table">
            <a:tbl>
              <a:tblPr firstRow="1" bandRow="1">
                <a:tableStyleId>{5C22544A-7EE6-4342-B048-85BDC9FD1C3A}</a:tableStyleId>
              </a:tblPr>
              <a:tblGrid>
                <a:gridCol w="2725043">
                  <a:extLst>
                    <a:ext uri="{9D8B030D-6E8A-4147-A177-3AD203B41FA5}">
                      <a16:colId xmlns:a16="http://schemas.microsoft.com/office/drawing/2014/main" val="20000"/>
                    </a:ext>
                  </a:extLst>
                </a:gridCol>
                <a:gridCol w="3057365">
                  <a:extLst>
                    <a:ext uri="{9D8B030D-6E8A-4147-A177-3AD203B41FA5}">
                      <a16:colId xmlns:a16="http://schemas.microsoft.com/office/drawing/2014/main" val="20001"/>
                    </a:ext>
                  </a:extLst>
                </a:gridCol>
              </a:tblGrid>
              <a:tr h="239173">
                <a:tc>
                  <a:txBody>
                    <a:bodyPr/>
                    <a:lstStyle/>
                    <a:p>
                      <a:pPr algn="ctr"/>
                      <a:r>
                        <a:rPr kumimoji="1" lang="en-US" altLang="ja-JP" sz="1000" dirty="0">
                          <a:solidFill>
                            <a:schemeClr val="tx1"/>
                          </a:solidFill>
                          <a:latin typeface="HGP創英角ｺﾞｼｯｸUB" pitchFamily="50" charset="-128"/>
                          <a:ea typeface="HGP創英角ｺﾞｼｯｸUB" pitchFamily="50" charset="-128"/>
                        </a:rPr>
                        <a:t>A</a:t>
                      </a:r>
                      <a:r>
                        <a:rPr kumimoji="1" lang="ja-JP" altLang="en-US" sz="1000" dirty="0">
                          <a:solidFill>
                            <a:schemeClr val="tx1"/>
                          </a:solidFill>
                          <a:latin typeface="HGP創英角ｺﾞｼｯｸUB" pitchFamily="50" charset="-128"/>
                          <a:ea typeface="HGP創英角ｺﾞｼｯｸUB" pitchFamily="50" charset="-128"/>
                        </a:rPr>
                        <a:t>国</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dirty="0">
                          <a:solidFill>
                            <a:schemeClr val="tx1"/>
                          </a:solidFill>
                          <a:latin typeface="HGP創英角ｺﾞｼｯｸUB" pitchFamily="50" charset="-128"/>
                          <a:ea typeface="HGP創英角ｺﾞｼｯｸUB" pitchFamily="50" charset="-128"/>
                        </a:rPr>
                        <a:t>B</a:t>
                      </a:r>
                      <a:r>
                        <a:rPr kumimoji="1" lang="ja-JP" altLang="en-US" sz="1000" dirty="0">
                          <a:solidFill>
                            <a:schemeClr val="tx1"/>
                          </a:solidFill>
                          <a:latin typeface="HGP創英角ｺﾞｼｯｸUB" pitchFamily="50" charset="-128"/>
                          <a:ea typeface="HGP創英角ｺﾞｼｯｸUB" pitchFamily="50" charset="-128"/>
                        </a:rPr>
                        <a:t>国</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3048">
                <a:tc>
                  <a:txBody>
                    <a:bodyPr/>
                    <a:lstStyle/>
                    <a:p>
                      <a:r>
                        <a:rPr kumimoji="1" lang="ja-JP" altLang="en-US" sz="1000" dirty="0">
                          <a:solidFill>
                            <a:schemeClr val="tx1"/>
                          </a:solidFill>
                          <a:latin typeface="HGP創英角ｺﾞｼｯｸUB" pitchFamily="50" charset="-128"/>
                          <a:ea typeface="HGP創英角ｺﾞｼｯｸUB" pitchFamily="50" charset="-128"/>
                        </a:rPr>
                        <a:t>税金をあまり徴収しない</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P創英角ｺﾞｼｯｸUB" pitchFamily="50" charset="-128"/>
                          <a:ea typeface="HGP創英角ｺﾞｼｯｸUB" pitchFamily="50" charset="-128"/>
                        </a:rPr>
                        <a:t>税金が高く、収入の半分以上を政府に納める</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3201">
                <a:tc>
                  <a:txBody>
                    <a:bodyPr/>
                    <a:lstStyle/>
                    <a:p>
                      <a:r>
                        <a:rPr kumimoji="1" lang="ja-JP" altLang="en-US" sz="1000" dirty="0">
                          <a:solidFill>
                            <a:schemeClr val="tx1"/>
                          </a:solidFill>
                          <a:latin typeface="HGP創英角ｺﾞｼｯｸUB" pitchFamily="50" charset="-128"/>
                          <a:ea typeface="HGP創英角ｺﾞｼｯｸUB" pitchFamily="50" charset="-128"/>
                        </a:rPr>
                        <a:t>お金を出せば何でも手に入る</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P創英角ｺﾞｼｯｸUB" pitchFamily="50" charset="-128"/>
                          <a:ea typeface="HGP創英角ｺﾞｼｯｸUB" pitchFamily="50" charset="-128"/>
                        </a:rPr>
                        <a:t>生活に必要な食料、交通機関などは驚くほど安い</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3924">
                <a:tc>
                  <a:txBody>
                    <a:bodyPr/>
                    <a:lstStyle/>
                    <a:p>
                      <a:r>
                        <a:rPr kumimoji="1" lang="ja-JP" altLang="en-US" sz="1000" dirty="0">
                          <a:solidFill>
                            <a:schemeClr val="tx1"/>
                          </a:solidFill>
                          <a:latin typeface="HGP創英角ｺﾞｼｯｸUB" pitchFamily="50" charset="-128"/>
                          <a:ea typeface="HGP創英角ｺﾞｼｯｸUB" pitchFamily="50" charset="-128"/>
                        </a:rPr>
                        <a:t>私立の良い学校などがたくさんあるが、授業料は高い</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P創英角ｺﾞｼｯｸUB" pitchFamily="50" charset="-128"/>
                          <a:ea typeface="HGP創英角ｺﾞｼｯｸUB" pitchFamily="50" charset="-128"/>
                        </a:rPr>
                        <a:t>学校は全て公立で大学まで授業料無料である</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20412">
                <a:tc>
                  <a:txBody>
                    <a:bodyPr/>
                    <a:lstStyle/>
                    <a:p>
                      <a:r>
                        <a:rPr kumimoji="1" lang="ja-JP" altLang="en-US" sz="1000" dirty="0">
                          <a:solidFill>
                            <a:schemeClr val="tx1"/>
                          </a:solidFill>
                          <a:latin typeface="HGP創英角ｺﾞｼｯｸUB" pitchFamily="50" charset="-128"/>
                          <a:ea typeface="HGP創英角ｺﾞｼｯｸUB" pitchFamily="50" charset="-128"/>
                        </a:rPr>
                        <a:t>たくさんの病院の中から最適な病院を選べるが医療費は全額自己負担</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P創英角ｺﾞｼｯｸUB" pitchFamily="50" charset="-128"/>
                          <a:ea typeface="HGP創英角ｺﾞｼｯｸUB" pitchFamily="50" charset="-128"/>
                        </a:rPr>
                        <a:t>病院での順番待ち時間は長いが、医療費は全額政府負担</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924">
                <a:tc>
                  <a:txBody>
                    <a:bodyPr/>
                    <a:lstStyle/>
                    <a:p>
                      <a:r>
                        <a:rPr kumimoji="1" lang="ja-JP" altLang="en-US" sz="1000" dirty="0">
                          <a:solidFill>
                            <a:schemeClr val="tx1"/>
                          </a:solidFill>
                          <a:latin typeface="HGP創英角ｺﾞｼｯｸUB" pitchFamily="50" charset="-128"/>
                          <a:ea typeface="HGP創英角ｺﾞｼｯｸUB" pitchFamily="50" charset="-128"/>
                        </a:rPr>
                        <a:t>老後の資金は自分で計画的に貯めていかなければならない</a:t>
                      </a:r>
                      <a:endParaRPr kumimoji="1" lang="en-US" altLang="ja-JP" sz="1000" dirty="0">
                        <a:solidFill>
                          <a:schemeClr val="tx1"/>
                        </a:solidFill>
                        <a:latin typeface="HGP創英角ｺﾞｼｯｸUB" pitchFamily="50" charset="-128"/>
                        <a:ea typeface="HGP創英角ｺﾞｼｯｸUB" pitchFamily="50" charset="-128"/>
                      </a:endParaRP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P創英角ｺﾞｼｯｸUB" pitchFamily="50" charset="-128"/>
                          <a:ea typeface="HGP創英角ｺﾞｼｯｸUB" pitchFamily="50" charset="-128"/>
                        </a:rPr>
                        <a:t>老後の生活は政府が保証してくれるので自分で貯める必要はない</a:t>
                      </a:r>
                    </a:p>
                  </a:txBody>
                  <a:tcPr marL="84396" marR="84396" marT="42211" marB="422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5389" name="テキスト ボックス 27">
            <a:extLst>
              <a:ext uri="{FF2B5EF4-FFF2-40B4-BE49-F238E27FC236}">
                <a16:creationId xmlns:a16="http://schemas.microsoft.com/office/drawing/2014/main" id="{74A549FE-5F3F-4532-B97B-91945578F067}"/>
              </a:ext>
            </a:extLst>
          </p:cNvPr>
          <p:cNvSpPr txBox="1">
            <a:spLocks noChangeArrowheads="1"/>
          </p:cNvSpPr>
          <p:nvPr/>
        </p:nvSpPr>
        <p:spPr bwMode="auto">
          <a:xfrm>
            <a:off x="370743" y="3549162"/>
            <a:ext cx="3257550"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015">
                <a:latin typeface="ＭＳ Ｐ明朝" panose="02020600040205080304" pitchFamily="18" charset="-128"/>
                <a:ea typeface="ＭＳ Ｐ明朝" panose="02020600040205080304" pitchFamily="18" charset="-128"/>
              </a:rPr>
              <a:t>グループで考えてみよう①　自分が住むならどっち？</a:t>
            </a:r>
          </a:p>
        </p:txBody>
      </p:sp>
      <p:sp>
        <p:nvSpPr>
          <p:cNvPr id="15390" name="テキスト ボックス 3">
            <a:extLst>
              <a:ext uri="{FF2B5EF4-FFF2-40B4-BE49-F238E27FC236}">
                <a16:creationId xmlns:a16="http://schemas.microsoft.com/office/drawing/2014/main" id="{D30DD791-B342-4728-825B-C544FB5D54A1}"/>
              </a:ext>
            </a:extLst>
          </p:cNvPr>
          <p:cNvSpPr txBox="1">
            <a:spLocks noChangeArrowheads="1"/>
          </p:cNvSpPr>
          <p:nvPr/>
        </p:nvSpPr>
        <p:spPr bwMode="auto">
          <a:xfrm>
            <a:off x="411774" y="153866"/>
            <a:ext cx="5983165"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92">
                <a:latin typeface="HGP創英角ｺﾞｼｯｸUB" panose="020B0900000000000000" pitchFamily="50" charset="-128"/>
                <a:ea typeface="HGP創英角ｺﾞｼｯｸUB" panose="020B0900000000000000" pitchFamily="50" charset="-128"/>
              </a:rPr>
              <a:t>キャリアデザイン</a:t>
            </a:r>
            <a:r>
              <a:rPr lang="en-US" altLang="ja-JP" sz="1292">
                <a:latin typeface="HGP創英角ｺﾞｼｯｸUB" panose="020B0900000000000000" pitchFamily="50" charset="-128"/>
                <a:ea typeface="HGP創英角ｺﾞｼｯｸUB" panose="020B0900000000000000" pitchFamily="50" charset="-128"/>
              </a:rPr>
              <a:t>Ⅰ</a:t>
            </a:r>
            <a:r>
              <a:rPr lang="ja-JP" altLang="en-US" sz="1292">
                <a:latin typeface="HGP創英角ｺﾞｼｯｸUB" panose="020B0900000000000000" pitchFamily="50" charset="-128"/>
                <a:ea typeface="HGP創英角ｺﾞｼｯｸUB" panose="020B0900000000000000" pitchFamily="50" charset="-128"/>
              </a:rPr>
              <a:t>：第８回～社会の仕組み②～</a:t>
            </a:r>
          </a:p>
        </p:txBody>
      </p:sp>
      <p:cxnSp>
        <p:nvCxnSpPr>
          <p:cNvPr id="18" name="直線コネクタ 17">
            <a:extLst>
              <a:ext uri="{FF2B5EF4-FFF2-40B4-BE49-F238E27FC236}">
                <a16:creationId xmlns:a16="http://schemas.microsoft.com/office/drawing/2014/main" id="{C6F6B30A-5E3C-419E-AD09-0D28BF0080D2}"/>
              </a:ext>
            </a:extLst>
          </p:cNvPr>
          <p:cNvCxnSpPr/>
          <p:nvPr/>
        </p:nvCxnSpPr>
        <p:spPr>
          <a:xfrm>
            <a:off x="411774" y="414704"/>
            <a:ext cx="5983165" cy="0"/>
          </a:xfrm>
          <a:prstGeom prst="line">
            <a:avLst/>
          </a:prstGeom>
        </p:spPr>
        <p:style>
          <a:lnRef idx="1">
            <a:schemeClr val="dk1"/>
          </a:lnRef>
          <a:fillRef idx="0">
            <a:schemeClr val="dk1"/>
          </a:fillRef>
          <a:effectRef idx="0">
            <a:schemeClr val="dk1"/>
          </a:effectRef>
          <a:fontRef idx="minor">
            <a:schemeClr val="tx1"/>
          </a:fontRef>
        </p:style>
      </p:cxnSp>
      <p:sp>
        <p:nvSpPr>
          <p:cNvPr id="2" name="正方形/長方形 1">
            <a:extLst>
              <a:ext uri="{FF2B5EF4-FFF2-40B4-BE49-F238E27FC236}">
                <a16:creationId xmlns:a16="http://schemas.microsoft.com/office/drawing/2014/main" id="{90B3F42C-8126-4FF3-A892-68329A0F1C76}"/>
              </a:ext>
            </a:extLst>
          </p:cNvPr>
          <p:cNvSpPr/>
          <p:nvPr/>
        </p:nvSpPr>
        <p:spPr>
          <a:xfrm>
            <a:off x="444013" y="6481397"/>
            <a:ext cx="5950926" cy="20793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3" name="テキスト ボックス 2">
            <a:extLst>
              <a:ext uri="{FF2B5EF4-FFF2-40B4-BE49-F238E27FC236}">
                <a16:creationId xmlns:a16="http://schemas.microsoft.com/office/drawing/2014/main" id="{7395F3A6-5927-4A2A-A545-C7F267344392}"/>
              </a:ext>
            </a:extLst>
          </p:cNvPr>
          <p:cNvSpPr txBox="1"/>
          <p:nvPr/>
        </p:nvSpPr>
        <p:spPr>
          <a:xfrm>
            <a:off x="444012" y="6481397"/>
            <a:ext cx="1994388" cy="262829"/>
          </a:xfrm>
          <a:prstGeom prst="rect">
            <a:avLst/>
          </a:prstGeom>
          <a:noFill/>
        </p:spPr>
        <p:txBody>
          <a:bodyPr>
            <a:spAutoFit/>
          </a:bodyPr>
          <a:lstStyle/>
          <a:p>
            <a:pPr eaLnBrk="1" hangingPunct="1">
              <a:defRPr/>
            </a:pPr>
            <a:r>
              <a:rPr lang="en-US" altLang="ja-JP" sz="1108" dirty="0">
                <a:latin typeface="+mj-ea"/>
                <a:ea typeface="+mj-ea"/>
              </a:rPr>
              <a:t>MEMO</a:t>
            </a:r>
            <a:endParaRPr lang="ja-JP" altLang="en-US" sz="1108" dirty="0">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28">
            <a:extLst>
              <a:ext uri="{FF2B5EF4-FFF2-40B4-BE49-F238E27FC236}">
                <a16:creationId xmlns:a16="http://schemas.microsoft.com/office/drawing/2014/main" id="{CDF1BC42-1F4C-4509-A78C-2EAC48800901}"/>
              </a:ext>
            </a:extLst>
          </p:cNvPr>
          <p:cNvSpPr txBox="1">
            <a:spLocks noChangeArrowheads="1"/>
          </p:cNvSpPr>
          <p:nvPr/>
        </p:nvSpPr>
        <p:spPr bwMode="auto">
          <a:xfrm>
            <a:off x="359020" y="6362700"/>
            <a:ext cx="5650523"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015">
                <a:latin typeface="ＭＳ Ｐ明朝" panose="02020600040205080304" pitchFamily="18" charset="-128"/>
                <a:ea typeface="ＭＳ Ｐ明朝" panose="02020600040205080304" pitchFamily="18" charset="-128"/>
              </a:rPr>
              <a:t>経済＝</a:t>
            </a:r>
            <a:r>
              <a:rPr lang="ja-JP" altLang="en-US" sz="1015">
                <a:latin typeface="HGP創英角ｺﾞｼｯｸUB" panose="020B0900000000000000" pitchFamily="50" charset="-128"/>
                <a:ea typeface="HGP創英角ｺﾞｼｯｸUB" panose="020B0900000000000000" pitchFamily="50" charset="-128"/>
              </a:rPr>
              <a:t>経</a:t>
            </a:r>
            <a:r>
              <a:rPr lang="ja-JP" altLang="en-US" sz="1015">
                <a:latin typeface="ＭＳ Ｐ明朝" panose="02020600040205080304" pitchFamily="18" charset="-128"/>
                <a:ea typeface="ＭＳ Ｐ明朝" panose="02020600040205080304" pitchFamily="18" charset="-128"/>
              </a:rPr>
              <a:t>世</a:t>
            </a:r>
            <a:r>
              <a:rPr lang="ja-JP" altLang="en-US" sz="1015">
                <a:latin typeface="HGP創英角ｺﾞｼｯｸUB" panose="020B0900000000000000" pitchFamily="50" charset="-128"/>
                <a:ea typeface="HGP創英角ｺﾞｼｯｸUB" panose="020B0900000000000000" pitchFamily="50" charset="-128"/>
              </a:rPr>
              <a:t>済</a:t>
            </a:r>
            <a:r>
              <a:rPr lang="ja-JP" altLang="en-US" sz="1015">
                <a:latin typeface="ＭＳ Ｐ明朝" panose="02020600040205080304" pitchFamily="18" charset="-128"/>
                <a:ea typeface="ＭＳ Ｐ明朝" panose="02020600040205080304" pitchFamily="18" charset="-128"/>
              </a:rPr>
              <a:t>民＝</a:t>
            </a:r>
            <a:r>
              <a:rPr lang="en-US" altLang="ja-JP" sz="1015">
                <a:latin typeface="ＭＳ Ｐ明朝" panose="02020600040205080304" pitchFamily="18" charset="-128"/>
                <a:ea typeface="ＭＳ Ｐ明朝" panose="02020600040205080304" pitchFamily="18" charset="-128"/>
              </a:rPr>
              <a:t>Economics=Oikonomics=【</a:t>
            </a:r>
            <a:r>
              <a:rPr lang="ja-JP" altLang="en-US" sz="1015">
                <a:latin typeface="ＭＳ Ｐ明朝" panose="02020600040205080304" pitchFamily="18" charset="-128"/>
                <a:ea typeface="ＭＳ Ｐ明朝" panose="02020600040205080304" pitchFamily="18" charset="-128"/>
              </a:rPr>
              <a:t>　　　　　　　　　　　　　　　　　　　　　　　　　　　　　</a:t>
            </a:r>
            <a:r>
              <a:rPr lang="en-US" altLang="ja-JP" sz="1015">
                <a:latin typeface="ＭＳ Ｐ明朝" panose="02020600040205080304" pitchFamily="18" charset="-128"/>
                <a:ea typeface="ＭＳ Ｐ明朝" panose="02020600040205080304" pitchFamily="18" charset="-128"/>
              </a:rPr>
              <a:t>】</a:t>
            </a:r>
            <a:endParaRPr lang="ja-JP" altLang="en-US" sz="1015">
              <a:latin typeface="ＭＳ Ｐ明朝" panose="02020600040205080304" pitchFamily="18" charset="-128"/>
              <a:ea typeface="ＭＳ Ｐ明朝" panose="02020600040205080304" pitchFamily="18" charset="-128"/>
            </a:endParaRPr>
          </a:p>
        </p:txBody>
      </p:sp>
      <p:sp>
        <p:nvSpPr>
          <p:cNvPr id="5123" name="テキスト ボックス 30">
            <a:extLst>
              <a:ext uri="{FF2B5EF4-FFF2-40B4-BE49-F238E27FC236}">
                <a16:creationId xmlns:a16="http://schemas.microsoft.com/office/drawing/2014/main" id="{2ABB31E6-F1BF-4C4A-AB60-C06CBC1D7DFA}"/>
              </a:ext>
            </a:extLst>
          </p:cNvPr>
          <p:cNvSpPr txBox="1">
            <a:spLocks noChangeArrowheads="1"/>
          </p:cNvSpPr>
          <p:nvPr/>
        </p:nvSpPr>
        <p:spPr bwMode="auto">
          <a:xfrm>
            <a:off x="370743" y="300405"/>
            <a:ext cx="6116515" cy="533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15" dirty="0">
                <a:latin typeface="HGP創英角ｺﾞｼｯｸUB" panose="020B0900000000000000" pitchFamily="50" charset="-128"/>
                <a:ea typeface="HGP創英角ｺﾞｼｯｸUB" panose="020B0900000000000000" pitchFamily="50" charset="-128"/>
              </a:rPr>
              <a:t>考えてみよう②</a:t>
            </a:r>
            <a:endParaRPr lang="en-US" altLang="ja-JP" sz="1015" dirty="0">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defRPr/>
            </a:pPr>
            <a:endParaRPr lang="en-US" altLang="ja-JP" sz="1015" dirty="0">
              <a:latin typeface="ＭＳ Ｐ明朝" panose="02020600040205080304" pitchFamily="18" charset="-128"/>
              <a:ea typeface="ＭＳ Ｐ明朝" panose="02020600040205080304" pitchFamily="18" charset="-128"/>
            </a:endParaRPr>
          </a:p>
          <a:p>
            <a:pPr eaLnBrk="1" hangingPunct="1">
              <a:spcBef>
                <a:spcPct val="0"/>
              </a:spcBef>
              <a:buFontTx/>
              <a:buNone/>
              <a:defRPr/>
            </a:pPr>
            <a:r>
              <a:rPr lang="en-US" altLang="ja-JP" sz="969" dirty="0">
                <a:latin typeface="+mn-ea"/>
                <a:ea typeface="+mn-ea"/>
              </a:rPr>
              <a:t>Q1.</a:t>
            </a:r>
            <a:r>
              <a:rPr lang="ja-JP" altLang="en-US" sz="969" dirty="0">
                <a:latin typeface="+mn-ea"/>
                <a:ea typeface="+mn-ea"/>
              </a:rPr>
              <a:t>年収</a:t>
            </a:r>
            <a:r>
              <a:rPr lang="en-US" altLang="ja-JP" sz="969" dirty="0">
                <a:latin typeface="+mn-ea"/>
                <a:ea typeface="+mn-ea"/>
              </a:rPr>
              <a:t>10</a:t>
            </a:r>
            <a:r>
              <a:rPr lang="ja-JP" altLang="en-US" sz="969" dirty="0">
                <a:latin typeface="+mn-ea"/>
                <a:ea typeface="+mn-ea"/>
              </a:rPr>
              <a:t>億円の個人に対して、より福祉活動・寄付行為への参加を強く求めることの可否について考えてください</a:t>
            </a: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eaLnBrk="1" hangingPunct="1">
              <a:spcBef>
                <a:spcPct val="0"/>
              </a:spcBef>
              <a:buFontTx/>
              <a:buNone/>
              <a:defRPr/>
            </a:pPr>
            <a:r>
              <a:rPr lang="en-US" altLang="ja-JP" sz="969" dirty="0">
                <a:latin typeface="+mn-ea"/>
                <a:ea typeface="+mn-ea"/>
              </a:rPr>
              <a:t>Q2.</a:t>
            </a:r>
            <a:r>
              <a:rPr lang="ja-JP" altLang="en-US" sz="969" dirty="0">
                <a:latin typeface="+mn-ea"/>
                <a:ea typeface="+mn-ea"/>
              </a:rPr>
              <a:t>次の場合、エレノアのどこがいけないのでしょうか？　</a:t>
            </a:r>
            <a:endParaRPr lang="en-US" altLang="ja-JP" sz="969" dirty="0">
              <a:latin typeface="+mn-ea"/>
              <a:ea typeface="+mn-ea"/>
            </a:endParaRPr>
          </a:p>
          <a:p>
            <a:pPr eaLnBrk="1" hangingPunct="1">
              <a:spcBef>
                <a:spcPct val="0"/>
              </a:spcBef>
              <a:buFontTx/>
              <a:buNone/>
              <a:defRPr/>
            </a:pPr>
            <a:endParaRPr lang="en-US" altLang="ja-JP" sz="969" dirty="0">
              <a:latin typeface="+mn-ea"/>
              <a:ea typeface="+mn-ea"/>
            </a:endParaRPr>
          </a:p>
          <a:p>
            <a:pPr>
              <a:lnSpc>
                <a:spcPts val="1385"/>
              </a:lnSpc>
              <a:spcBef>
                <a:spcPct val="0"/>
              </a:spcBef>
              <a:buNone/>
              <a:defRPr/>
            </a:pPr>
            <a:r>
              <a:rPr lang="ja-JP" altLang="en-US" sz="969" dirty="0">
                <a:latin typeface="+mn-ea"/>
                <a:ea typeface="+mn-ea"/>
              </a:rPr>
              <a:t>　</a:t>
            </a:r>
            <a:r>
              <a:rPr lang="ja-JP" altLang="en-US" sz="969" dirty="0">
                <a:latin typeface="ＭＳ Ｐ明朝" panose="02020600040205080304" pitchFamily="18" charset="-128"/>
                <a:ea typeface="ＭＳ Ｐ明朝" panose="02020600040205080304" pitchFamily="18" charset="-128"/>
              </a:rPr>
              <a:t>エレノアは最近使い始めたブロードバンド回線が気に入っていた。それまではダイアルアップ回線を使っていたが、今ではネット回線が常時接続でき、しかもネットサーフィンやダウンロードが速くなって、とても嬉しかった。そのうえ思いがけないことに、全くの</a:t>
            </a:r>
            <a:r>
              <a:rPr lang="ja-JP" altLang="en-US" sz="969" dirty="0">
                <a:latin typeface="HGP創英角ｺﾞｼｯｸUB" panose="020B0900000000000000" pitchFamily="50" charset="-128"/>
                <a:ea typeface="HGP創英角ｺﾞｼｯｸUB" panose="020B0900000000000000" pitchFamily="50" charset="-128"/>
              </a:rPr>
              <a:t>タダ</a:t>
            </a:r>
            <a:r>
              <a:rPr lang="ja-JP" altLang="en-US" sz="969" dirty="0">
                <a:latin typeface="ＭＳ Ｐ明朝" panose="02020600040205080304" pitchFamily="18" charset="-128"/>
                <a:ea typeface="ＭＳ Ｐ明朝" panose="02020600040205080304" pitchFamily="18" charset="-128"/>
              </a:rPr>
              <a:t>なのだ。いや、タダというとちょっと語弊があるかもしれない。エレノアがこのサービスに料金を払っていないのは、近所の家の</a:t>
            </a:r>
            <a:r>
              <a:rPr lang="en-US" altLang="ja-JP" sz="969" dirty="0">
                <a:latin typeface="ＭＳ Ｐ明朝" panose="02020600040205080304" pitchFamily="18" charset="-128"/>
                <a:ea typeface="ＭＳ Ｐ明朝" panose="02020600040205080304" pitchFamily="18" charset="-128"/>
              </a:rPr>
              <a:t>Wi-Fi</a:t>
            </a:r>
            <a:r>
              <a:rPr lang="ja-JP" altLang="en-US" sz="969" dirty="0">
                <a:latin typeface="ＭＳ Ｐ明朝" panose="02020600040205080304" pitchFamily="18" charset="-128"/>
                <a:ea typeface="ＭＳ Ｐ明朝" panose="02020600040205080304" pitchFamily="18" charset="-128"/>
              </a:rPr>
              <a:t>接続、つまり無線</a:t>
            </a:r>
            <a:r>
              <a:rPr lang="en-US" altLang="ja-JP" sz="969" dirty="0">
                <a:latin typeface="ＭＳ Ｐ明朝" panose="02020600040205080304" pitchFamily="18" charset="-128"/>
                <a:ea typeface="ＭＳ Ｐ明朝" panose="02020600040205080304" pitchFamily="18" charset="-128"/>
              </a:rPr>
              <a:t>LAN</a:t>
            </a:r>
            <a:r>
              <a:rPr lang="ja-JP" altLang="en-US" sz="969" dirty="0">
                <a:latin typeface="ＭＳ Ｐ明朝" panose="02020600040205080304" pitchFamily="18" charset="-128"/>
                <a:ea typeface="ＭＳ Ｐ明朝" panose="02020600040205080304" pitchFamily="18" charset="-128"/>
              </a:rPr>
              <a:t>に便乗しているからだ。これは適応するハードウェアとソフトウェアさえあれば、一定範囲内のどのコンピュータ－でも、無線インターネットに接続できるというものだ。それを使っている男性の家に、たまたまエレノアのアパートが近かったから、便乗する事ができた。エレノアはこれを窃盗とは考えていなかった。その家はいずれにせよ接続しているのだし、それに彼女が使っているのは、余剰のバンド幅</a:t>
            </a:r>
            <a:r>
              <a:rPr lang="en-US" altLang="ja-JP" sz="969" dirty="0">
                <a:latin typeface="ＭＳ Ｐ明朝" panose="02020600040205080304" pitchFamily="18" charset="-128"/>
                <a:ea typeface="ＭＳ Ｐ明朝" panose="02020600040205080304" pitchFamily="18" charset="-128"/>
              </a:rPr>
              <a:t>【</a:t>
            </a:r>
            <a:r>
              <a:rPr lang="ja-JP" altLang="en-US" sz="969" dirty="0">
                <a:latin typeface="ＭＳ Ｐ明朝" panose="02020600040205080304" pitchFamily="18" charset="-128"/>
                <a:ea typeface="ＭＳ Ｐ明朝" panose="02020600040205080304" pitchFamily="18" charset="-128"/>
              </a:rPr>
              <a:t>種周波数の範囲幅</a:t>
            </a:r>
            <a:r>
              <a:rPr lang="en-US" altLang="ja-JP" sz="969" dirty="0">
                <a:latin typeface="ＭＳ Ｐ明朝" panose="02020600040205080304" pitchFamily="18" charset="-128"/>
                <a:ea typeface="ＭＳ Ｐ明朝" panose="02020600040205080304" pitchFamily="18" charset="-128"/>
              </a:rPr>
              <a:t>】</a:t>
            </a:r>
            <a:r>
              <a:rPr lang="ja-JP" altLang="en-US" sz="969" dirty="0">
                <a:latin typeface="ＭＳ Ｐ明朝" panose="02020600040205080304" pitchFamily="18" charset="-128"/>
                <a:ea typeface="ＭＳ Ｐ明朝" panose="02020600040205080304" pitchFamily="18" charset="-128"/>
              </a:rPr>
              <a:t>だけだ。実際</a:t>
            </a:r>
            <a:r>
              <a:rPr lang="en-US" altLang="ja-JP" sz="969" dirty="0">
                <a:latin typeface="ＭＳ Ｐ明朝" panose="02020600040205080304" pitchFamily="18" charset="-128"/>
                <a:ea typeface="ＭＳ Ｐ明朝" panose="02020600040205080304" pitchFamily="18" charset="-128"/>
              </a:rPr>
              <a:t>『</a:t>
            </a:r>
            <a:r>
              <a:rPr lang="ja-JP" altLang="en-US" sz="969" dirty="0">
                <a:latin typeface="ＭＳ Ｐ明朝" panose="02020600040205080304" pitchFamily="18" charset="-128"/>
                <a:ea typeface="ＭＳ Ｐ明朝" panose="02020600040205080304" pitchFamily="18" charset="-128"/>
              </a:rPr>
              <a:t>賢いカササギ</a:t>
            </a:r>
            <a:r>
              <a:rPr lang="en-US" altLang="ja-JP" sz="969" dirty="0">
                <a:latin typeface="ＭＳ Ｐ明朝" panose="02020600040205080304" pitchFamily="18" charset="-128"/>
                <a:ea typeface="ＭＳ Ｐ明朝" panose="02020600040205080304" pitchFamily="18" charset="-128"/>
              </a:rPr>
              <a:t>』</a:t>
            </a:r>
            <a:r>
              <a:rPr lang="ja-JP" altLang="en-US" sz="969" dirty="0">
                <a:latin typeface="ＭＳ Ｐ明朝" panose="02020600040205080304" pitchFamily="18" charset="-128"/>
                <a:ea typeface="ＭＳ Ｐ明朝" panose="02020600040205080304" pitchFamily="18" charset="-128"/>
              </a:rPr>
              <a:t>という巧妙なソフトウェアのおかげで、接続に便乗しても、相手のコンピューターはまったくといえるほど速度が遅くならない。だから、エレノアはただで接続できて、得をするものの、結果として相手に苦痛を与えていない。いったいそれのどこがいけないのだろう？</a:t>
            </a:r>
            <a:endParaRPr lang="en-US" altLang="ja-JP" sz="969" dirty="0">
              <a:latin typeface="ＭＳ Ｐ明朝" panose="02020600040205080304" pitchFamily="18" charset="-128"/>
              <a:ea typeface="ＭＳ Ｐ明朝" panose="02020600040205080304" pitchFamily="18" charset="-128"/>
            </a:endParaRPr>
          </a:p>
          <a:p>
            <a:pPr>
              <a:lnSpc>
                <a:spcPts val="1385"/>
              </a:lnSpc>
              <a:spcBef>
                <a:spcPct val="0"/>
              </a:spcBef>
              <a:buNone/>
              <a:defRPr/>
            </a:pPr>
            <a:r>
              <a:rPr lang="ja-JP" altLang="en-US" sz="969" dirty="0">
                <a:latin typeface="ＭＳ Ｐ明朝" panose="02020600040205080304" pitchFamily="18" charset="-128"/>
                <a:ea typeface="ＭＳ Ｐ明朝" panose="02020600040205080304" pitchFamily="18" charset="-128"/>
              </a:rPr>
              <a:t>（ジュリアン・バジーニ　</a:t>
            </a:r>
            <a:r>
              <a:rPr lang="en-US" altLang="ja-JP" sz="969" dirty="0">
                <a:latin typeface="ＭＳ Ｐ明朝" panose="02020600040205080304" pitchFamily="18" charset="-128"/>
                <a:ea typeface="ＭＳ Ｐ明朝" panose="02020600040205080304" pitchFamily="18" charset="-128"/>
              </a:rPr>
              <a:t>『100</a:t>
            </a:r>
            <a:r>
              <a:rPr lang="ja-JP" altLang="en-US" sz="969" dirty="0">
                <a:latin typeface="ＭＳ Ｐ明朝" panose="02020600040205080304" pitchFamily="18" charset="-128"/>
                <a:ea typeface="ＭＳ Ｐ明朝" panose="02020600040205080304" pitchFamily="18" charset="-128"/>
              </a:rPr>
              <a:t>の思考実験</a:t>
            </a:r>
            <a:r>
              <a:rPr lang="en-US" altLang="ja-JP" sz="969" dirty="0">
                <a:latin typeface="ＭＳ Ｐ明朝" panose="02020600040205080304" pitchFamily="18" charset="-128"/>
                <a:ea typeface="ＭＳ Ｐ明朝" panose="02020600040205080304" pitchFamily="18" charset="-128"/>
              </a:rPr>
              <a:t>』P125</a:t>
            </a:r>
            <a:r>
              <a:rPr lang="ja-JP" altLang="en-US" sz="969" dirty="0">
                <a:latin typeface="ＭＳ Ｐ明朝" panose="02020600040205080304" pitchFamily="18" charset="-128"/>
                <a:ea typeface="ＭＳ Ｐ明朝" panose="02020600040205080304" pitchFamily="18" charset="-128"/>
              </a:rPr>
              <a:t>より）</a:t>
            </a:r>
          </a:p>
        </p:txBody>
      </p:sp>
      <p:sp>
        <p:nvSpPr>
          <p:cNvPr id="35" name="正方形/長方形 34">
            <a:extLst>
              <a:ext uri="{FF2B5EF4-FFF2-40B4-BE49-F238E27FC236}">
                <a16:creationId xmlns:a16="http://schemas.microsoft.com/office/drawing/2014/main" id="{036050D6-5595-4FCC-9742-F1F918094D0F}"/>
              </a:ext>
            </a:extLst>
          </p:cNvPr>
          <p:cNvSpPr/>
          <p:nvPr/>
        </p:nvSpPr>
        <p:spPr>
          <a:xfrm>
            <a:off x="379535" y="6730512"/>
            <a:ext cx="5983165" cy="18962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p>
        </p:txBody>
      </p:sp>
      <p:sp>
        <p:nvSpPr>
          <p:cNvPr id="17413" name="テキスト ボックス 35">
            <a:extLst>
              <a:ext uri="{FF2B5EF4-FFF2-40B4-BE49-F238E27FC236}">
                <a16:creationId xmlns:a16="http://schemas.microsoft.com/office/drawing/2014/main" id="{7967BFA4-F883-4AEB-8B19-A9BA59AFF876}"/>
              </a:ext>
            </a:extLst>
          </p:cNvPr>
          <p:cNvSpPr txBox="1">
            <a:spLocks noChangeArrowheads="1"/>
          </p:cNvSpPr>
          <p:nvPr/>
        </p:nvSpPr>
        <p:spPr bwMode="auto">
          <a:xfrm>
            <a:off x="370743" y="6866793"/>
            <a:ext cx="4785946" cy="560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015">
                <a:latin typeface="HGP創英角ｺﾞｼｯｸUB" panose="020B0900000000000000" pitchFamily="50" charset="-128"/>
                <a:ea typeface="HGP創英角ｺﾞｼｯｸUB" panose="020B0900000000000000" pitchFamily="50" charset="-128"/>
              </a:rPr>
              <a:t>キャリアデザイン</a:t>
            </a:r>
            <a:r>
              <a:rPr lang="en-US" altLang="ja-JP" sz="1015">
                <a:latin typeface="HGP創英角ｺﾞｼｯｸUB" panose="020B0900000000000000" pitchFamily="50" charset="-128"/>
                <a:ea typeface="HGP創英角ｺﾞｼｯｸUB" panose="020B0900000000000000" pitchFamily="50" charset="-128"/>
              </a:rPr>
              <a:t>Ⅰ</a:t>
            </a:r>
            <a:r>
              <a:rPr lang="ja-JP" altLang="en-US" sz="1015">
                <a:latin typeface="HGP創英角ｺﾞｼｯｸUB" panose="020B0900000000000000" pitchFamily="50" charset="-128"/>
                <a:ea typeface="HGP創英角ｺﾞｼｯｸUB" panose="020B0900000000000000" pitchFamily="50" charset="-128"/>
              </a:rPr>
              <a:t>　次回に向けての宿題</a:t>
            </a:r>
            <a:endParaRPr lang="en-US" altLang="ja-JP" sz="1015">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endParaRPr lang="en-US" altLang="ja-JP" sz="1015">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ja-JP" altLang="en-US" sz="1015">
                <a:latin typeface="HGP創英角ｺﾞｼｯｸUB" panose="020B0900000000000000" pitchFamily="50" charset="-128"/>
                <a:ea typeface="HGP創英角ｺﾞｼｯｸUB" panose="020B0900000000000000" pitchFamily="50" charset="-128"/>
              </a:rPr>
              <a:t>●あなたの良いところを</a:t>
            </a:r>
            <a:r>
              <a:rPr lang="en-US" altLang="ja-JP" sz="1015">
                <a:latin typeface="HGP創英角ｺﾞｼｯｸUB" panose="020B0900000000000000" pitchFamily="50" charset="-128"/>
                <a:ea typeface="HGP創英角ｺﾞｼｯｸUB" panose="020B0900000000000000" pitchFamily="50" charset="-128"/>
              </a:rPr>
              <a:t>100</a:t>
            </a:r>
            <a:r>
              <a:rPr lang="ja-JP" altLang="en-US" sz="1015">
                <a:latin typeface="HGP創英角ｺﾞｼｯｸUB" panose="020B0900000000000000" pitchFamily="50" charset="-128"/>
                <a:ea typeface="HGP創英角ｺﾞｼｯｸUB" panose="020B0900000000000000" pitchFamily="50" charset="-128"/>
              </a:rPr>
              <a:t>個あげてきてください。</a:t>
            </a:r>
            <a:endParaRPr lang="en-US" altLang="ja-JP" sz="1015">
              <a:latin typeface="HGP創英角ｺﾞｼｯｸUB" panose="020B0900000000000000" pitchFamily="50" charset="-128"/>
              <a:ea typeface="HGP創英角ｺﾞｼｯｸUB" panose="020B0900000000000000" pitchFamily="50" charset="-128"/>
            </a:endParaRPr>
          </a:p>
        </p:txBody>
      </p:sp>
      <p:graphicFrame>
        <p:nvGraphicFramePr>
          <p:cNvPr id="2" name="表 1">
            <a:extLst>
              <a:ext uri="{FF2B5EF4-FFF2-40B4-BE49-F238E27FC236}">
                <a16:creationId xmlns:a16="http://schemas.microsoft.com/office/drawing/2014/main" id="{0E802532-E12E-4AC8-81B8-D1CF15E717C9}"/>
              </a:ext>
            </a:extLst>
          </p:cNvPr>
          <p:cNvGraphicFramePr>
            <a:graphicFrameLocks noGrp="1"/>
          </p:cNvGraphicFramePr>
          <p:nvPr/>
        </p:nvGraphicFramePr>
        <p:xfrm>
          <a:off x="430823" y="915866"/>
          <a:ext cx="4747847" cy="1575293"/>
        </p:xfrm>
        <a:graphic>
          <a:graphicData uri="http://schemas.openxmlformats.org/drawingml/2006/table">
            <a:tbl>
              <a:tblPr firstRow="1" firstCol="1" bandRow="1">
                <a:tableStyleId>{5C22544A-7EE6-4342-B048-85BDC9FD1C3A}</a:tableStyleId>
              </a:tblPr>
              <a:tblGrid>
                <a:gridCol w="2200550">
                  <a:extLst>
                    <a:ext uri="{9D8B030D-6E8A-4147-A177-3AD203B41FA5}">
                      <a16:colId xmlns:a16="http://schemas.microsoft.com/office/drawing/2014/main" val="20000"/>
                    </a:ext>
                  </a:extLst>
                </a:gridCol>
                <a:gridCol w="1196441">
                  <a:extLst>
                    <a:ext uri="{9D8B030D-6E8A-4147-A177-3AD203B41FA5}">
                      <a16:colId xmlns:a16="http://schemas.microsoft.com/office/drawing/2014/main" val="20001"/>
                    </a:ext>
                  </a:extLst>
                </a:gridCol>
                <a:gridCol w="1350856">
                  <a:extLst>
                    <a:ext uri="{9D8B030D-6E8A-4147-A177-3AD203B41FA5}">
                      <a16:colId xmlns:a16="http://schemas.microsoft.com/office/drawing/2014/main" val="20002"/>
                    </a:ext>
                  </a:extLst>
                </a:gridCol>
              </a:tblGrid>
              <a:tr h="265698">
                <a:tc>
                  <a:txBody>
                    <a:bodyPr/>
                    <a:lstStyle/>
                    <a:p>
                      <a:pPr algn="ctr">
                        <a:spcAft>
                          <a:spcPts val="0"/>
                        </a:spcAft>
                      </a:pPr>
                      <a:r>
                        <a:rPr lang="ja-JP" sz="900" kern="0" dirty="0">
                          <a:solidFill>
                            <a:schemeClr val="tx1"/>
                          </a:solidFill>
                          <a:effectLst/>
                        </a:rPr>
                        <a:t>課税される所得金額　</a:t>
                      </a:r>
                      <a:r>
                        <a:rPr lang="en-US" sz="900" kern="0" dirty="0">
                          <a:solidFill>
                            <a:schemeClr val="tx1"/>
                          </a:solidFill>
                          <a:effectLst/>
                        </a:rPr>
                        <a:t>(</a:t>
                      </a:r>
                      <a:r>
                        <a:rPr lang="ja-JP" sz="900" kern="0" dirty="0">
                          <a:solidFill>
                            <a:schemeClr val="tx1"/>
                          </a:solidFill>
                          <a:effectLst/>
                        </a:rPr>
                        <a:t>千円未満切捨て</a:t>
                      </a:r>
                      <a:r>
                        <a:rPr lang="en-US" sz="900" kern="0" dirty="0">
                          <a:solidFill>
                            <a:schemeClr val="tx1"/>
                          </a:solidFill>
                          <a:effectLst/>
                        </a:rPr>
                        <a:t>)</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900" kern="0">
                          <a:solidFill>
                            <a:schemeClr val="tx1"/>
                          </a:solidFill>
                          <a:effectLst/>
                        </a:rPr>
                        <a:t>税率</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900" kern="0">
                          <a:solidFill>
                            <a:schemeClr val="tx1"/>
                          </a:solidFill>
                          <a:effectLst/>
                        </a:rPr>
                        <a:t>控除額</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7085">
                <a:tc>
                  <a:txBody>
                    <a:bodyPr/>
                    <a:lstStyle/>
                    <a:p>
                      <a:pPr algn="l">
                        <a:spcAft>
                          <a:spcPts val="0"/>
                        </a:spcAft>
                      </a:pPr>
                      <a:r>
                        <a:rPr lang="en-US" sz="900" kern="0" dirty="0">
                          <a:solidFill>
                            <a:schemeClr val="tx1"/>
                          </a:solidFill>
                          <a:effectLst/>
                        </a:rPr>
                        <a:t>195</a:t>
                      </a:r>
                      <a:r>
                        <a:rPr lang="ja-JP" sz="900" kern="0" dirty="0">
                          <a:solidFill>
                            <a:schemeClr val="tx1"/>
                          </a:solidFill>
                          <a:effectLst/>
                        </a:rPr>
                        <a:t>万円以下</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a:solidFill>
                            <a:schemeClr val="tx1"/>
                          </a:solidFill>
                          <a:effectLst/>
                        </a:rPr>
                        <a:t>5</a:t>
                      </a:r>
                      <a:r>
                        <a:rPr lang="ja-JP" sz="900" kern="0">
                          <a:solidFill>
                            <a:schemeClr val="tx1"/>
                          </a:solidFill>
                          <a:effectLst/>
                        </a:rPr>
                        <a:t>％</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a:solidFill>
                            <a:schemeClr val="tx1"/>
                          </a:solidFill>
                          <a:effectLst/>
                        </a:rPr>
                        <a:t>0</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7085">
                <a:tc>
                  <a:txBody>
                    <a:bodyPr/>
                    <a:lstStyle/>
                    <a:p>
                      <a:pPr algn="l">
                        <a:spcAft>
                          <a:spcPts val="0"/>
                        </a:spcAft>
                      </a:pPr>
                      <a:r>
                        <a:rPr lang="en-US" sz="900" kern="0" dirty="0">
                          <a:solidFill>
                            <a:schemeClr val="tx1"/>
                          </a:solidFill>
                          <a:effectLst/>
                        </a:rPr>
                        <a:t>195</a:t>
                      </a:r>
                      <a:r>
                        <a:rPr lang="ja-JP" sz="900" kern="0" dirty="0">
                          <a:solidFill>
                            <a:schemeClr val="tx1"/>
                          </a:solidFill>
                          <a:effectLst/>
                        </a:rPr>
                        <a:t>万円超～</a:t>
                      </a:r>
                      <a:r>
                        <a:rPr lang="en-US" sz="900" kern="0" dirty="0">
                          <a:solidFill>
                            <a:schemeClr val="tx1"/>
                          </a:solidFill>
                          <a:effectLst/>
                        </a:rPr>
                        <a:t>330</a:t>
                      </a:r>
                      <a:r>
                        <a:rPr lang="ja-JP" sz="900" kern="0" dirty="0">
                          <a:solidFill>
                            <a:schemeClr val="tx1"/>
                          </a:solidFill>
                          <a:effectLst/>
                        </a:rPr>
                        <a:t>万円以下</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dirty="0">
                          <a:solidFill>
                            <a:schemeClr val="tx1"/>
                          </a:solidFill>
                          <a:effectLst/>
                        </a:rPr>
                        <a:t>10</a:t>
                      </a:r>
                      <a:r>
                        <a:rPr lang="ja-JP" sz="900" kern="0" dirty="0">
                          <a:solidFill>
                            <a:schemeClr val="tx1"/>
                          </a:solidFill>
                          <a:effectLst/>
                        </a:rPr>
                        <a:t>％</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a:solidFill>
                            <a:schemeClr val="tx1"/>
                          </a:solidFill>
                          <a:effectLst/>
                        </a:rPr>
                        <a:t>97,500</a:t>
                      </a:r>
                      <a:r>
                        <a:rPr lang="ja-JP" sz="900" kern="0">
                          <a:solidFill>
                            <a:schemeClr val="tx1"/>
                          </a:solidFill>
                          <a:effectLst/>
                        </a:rPr>
                        <a:t>円</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7085">
                <a:tc>
                  <a:txBody>
                    <a:bodyPr/>
                    <a:lstStyle/>
                    <a:p>
                      <a:pPr algn="l">
                        <a:spcAft>
                          <a:spcPts val="0"/>
                        </a:spcAft>
                      </a:pPr>
                      <a:r>
                        <a:rPr lang="en-US" sz="900" kern="0" dirty="0">
                          <a:solidFill>
                            <a:schemeClr val="tx1"/>
                          </a:solidFill>
                          <a:effectLst/>
                        </a:rPr>
                        <a:t>330</a:t>
                      </a:r>
                      <a:r>
                        <a:rPr lang="ja-JP" sz="900" kern="0" dirty="0">
                          <a:solidFill>
                            <a:schemeClr val="tx1"/>
                          </a:solidFill>
                          <a:effectLst/>
                        </a:rPr>
                        <a:t>万円超～</a:t>
                      </a:r>
                      <a:r>
                        <a:rPr lang="en-US" sz="900" kern="0" dirty="0">
                          <a:solidFill>
                            <a:schemeClr val="tx1"/>
                          </a:solidFill>
                          <a:effectLst/>
                        </a:rPr>
                        <a:t>695</a:t>
                      </a:r>
                      <a:r>
                        <a:rPr lang="ja-JP" sz="900" kern="0" dirty="0">
                          <a:solidFill>
                            <a:schemeClr val="tx1"/>
                          </a:solidFill>
                          <a:effectLst/>
                        </a:rPr>
                        <a:t>万円以下</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dirty="0">
                          <a:solidFill>
                            <a:schemeClr val="tx1"/>
                          </a:solidFill>
                          <a:effectLst/>
                        </a:rPr>
                        <a:t>20</a:t>
                      </a:r>
                      <a:r>
                        <a:rPr lang="ja-JP" sz="900" kern="0" dirty="0">
                          <a:solidFill>
                            <a:schemeClr val="tx1"/>
                          </a:solidFill>
                          <a:effectLst/>
                        </a:rPr>
                        <a:t>％</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dirty="0">
                          <a:solidFill>
                            <a:schemeClr val="tx1"/>
                          </a:solidFill>
                          <a:effectLst/>
                        </a:rPr>
                        <a:t>427,500</a:t>
                      </a:r>
                      <a:r>
                        <a:rPr lang="ja-JP" sz="900" kern="0" dirty="0">
                          <a:solidFill>
                            <a:schemeClr val="tx1"/>
                          </a:solidFill>
                          <a:effectLst/>
                        </a:rPr>
                        <a:t>円</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7085">
                <a:tc>
                  <a:txBody>
                    <a:bodyPr/>
                    <a:lstStyle/>
                    <a:p>
                      <a:pPr algn="l">
                        <a:spcAft>
                          <a:spcPts val="0"/>
                        </a:spcAft>
                      </a:pPr>
                      <a:r>
                        <a:rPr lang="en-US" sz="900" kern="0">
                          <a:solidFill>
                            <a:schemeClr val="tx1"/>
                          </a:solidFill>
                          <a:effectLst/>
                        </a:rPr>
                        <a:t>695</a:t>
                      </a:r>
                      <a:r>
                        <a:rPr lang="ja-JP" sz="900" kern="0">
                          <a:solidFill>
                            <a:schemeClr val="tx1"/>
                          </a:solidFill>
                          <a:effectLst/>
                        </a:rPr>
                        <a:t>万円超～</a:t>
                      </a:r>
                      <a:r>
                        <a:rPr lang="en-US" sz="900" kern="0">
                          <a:solidFill>
                            <a:schemeClr val="tx1"/>
                          </a:solidFill>
                          <a:effectLst/>
                        </a:rPr>
                        <a:t>900</a:t>
                      </a:r>
                      <a:r>
                        <a:rPr lang="ja-JP" sz="900" kern="0">
                          <a:solidFill>
                            <a:schemeClr val="tx1"/>
                          </a:solidFill>
                          <a:effectLst/>
                        </a:rPr>
                        <a:t>万円以下</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dirty="0">
                          <a:solidFill>
                            <a:schemeClr val="tx1"/>
                          </a:solidFill>
                          <a:effectLst/>
                        </a:rPr>
                        <a:t>23</a:t>
                      </a:r>
                      <a:r>
                        <a:rPr lang="ja-JP" sz="900" kern="0" dirty="0">
                          <a:solidFill>
                            <a:schemeClr val="tx1"/>
                          </a:solidFill>
                          <a:effectLst/>
                        </a:rPr>
                        <a:t>％</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a:solidFill>
                            <a:schemeClr val="tx1"/>
                          </a:solidFill>
                          <a:effectLst/>
                        </a:rPr>
                        <a:t>636,000</a:t>
                      </a:r>
                      <a:r>
                        <a:rPr lang="ja-JP" sz="900" kern="0">
                          <a:solidFill>
                            <a:schemeClr val="tx1"/>
                          </a:solidFill>
                          <a:effectLst/>
                        </a:rPr>
                        <a:t>円</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87085">
                <a:tc>
                  <a:txBody>
                    <a:bodyPr/>
                    <a:lstStyle/>
                    <a:p>
                      <a:pPr algn="l">
                        <a:spcAft>
                          <a:spcPts val="0"/>
                        </a:spcAft>
                      </a:pPr>
                      <a:r>
                        <a:rPr lang="en-US" sz="900" kern="0">
                          <a:solidFill>
                            <a:schemeClr val="tx1"/>
                          </a:solidFill>
                          <a:effectLst/>
                        </a:rPr>
                        <a:t>900</a:t>
                      </a:r>
                      <a:r>
                        <a:rPr lang="ja-JP" sz="900" kern="0">
                          <a:solidFill>
                            <a:schemeClr val="tx1"/>
                          </a:solidFill>
                          <a:effectLst/>
                        </a:rPr>
                        <a:t>万円超～</a:t>
                      </a:r>
                      <a:r>
                        <a:rPr lang="en-US" sz="900" kern="0">
                          <a:solidFill>
                            <a:schemeClr val="tx1"/>
                          </a:solidFill>
                          <a:effectLst/>
                        </a:rPr>
                        <a:t>1,800</a:t>
                      </a:r>
                      <a:r>
                        <a:rPr lang="ja-JP" sz="900" kern="0">
                          <a:solidFill>
                            <a:schemeClr val="tx1"/>
                          </a:solidFill>
                          <a:effectLst/>
                        </a:rPr>
                        <a:t>万円以下</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dirty="0">
                          <a:solidFill>
                            <a:schemeClr val="tx1"/>
                          </a:solidFill>
                          <a:effectLst/>
                        </a:rPr>
                        <a:t>33</a:t>
                      </a:r>
                      <a:r>
                        <a:rPr lang="ja-JP" sz="900" kern="0" dirty="0">
                          <a:solidFill>
                            <a:schemeClr val="tx1"/>
                          </a:solidFill>
                          <a:effectLst/>
                        </a:rPr>
                        <a:t>％</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a:solidFill>
                            <a:schemeClr val="tx1"/>
                          </a:solidFill>
                          <a:effectLst/>
                        </a:rPr>
                        <a:t>1,536,000</a:t>
                      </a:r>
                      <a:r>
                        <a:rPr lang="ja-JP" sz="900" kern="0">
                          <a:solidFill>
                            <a:schemeClr val="tx1"/>
                          </a:solidFill>
                          <a:effectLst/>
                        </a:rPr>
                        <a:t>円</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7085">
                <a:tc>
                  <a:txBody>
                    <a:bodyPr/>
                    <a:lstStyle/>
                    <a:p>
                      <a:pPr algn="l">
                        <a:spcAft>
                          <a:spcPts val="0"/>
                        </a:spcAft>
                      </a:pPr>
                      <a:r>
                        <a:rPr lang="en-US" sz="900" kern="0">
                          <a:solidFill>
                            <a:schemeClr val="tx1"/>
                          </a:solidFill>
                          <a:effectLst/>
                        </a:rPr>
                        <a:t>1,800</a:t>
                      </a:r>
                      <a:r>
                        <a:rPr lang="ja-JP" sz="900" kern="0">
                          <a:solidFill>
                            <a:schemeClr val="tx1"/>
                          </a:solidFill>
                          <a:effectLst/>
                        </a:rPr>
                        <a:t>万円超</a:t>
                      </a:r>
                      <a:r>
                        <a:rPr lang="en-US" sz="900" kern="0">
                          <a:solidFill>
                            <a:schemeClr val="tx1"/>
                          </a:solidFill>
                          <a:effectLst/>
                        </a:rPr>
                        <a:t> </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a:solidFill>
                            <a:schemeClr val="tx1"/>
                          </a:solidFill>
                          <a:effectLst/>
                        </a:rPr>
                        <a:t>40</a:t>
                      </a:r>
                      <a:r>
                        <a:rPr lang="ja-JP" sz="900" kern="0">
                          <a:solidFill>
                            <a:schemeClr val="tx1"/>
                          </a:solidFill>
                          <a:effectLst/>
                        </a:rPr>
                        <a:t>％</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dirty="0">
                          <a:solidFill>
                            <a:schemeClr val="tx1"/>
                          </a:solidFill>
                          <a:effectLst/>
                        </a:rPr>
                        <a:t>2,796,000</a:t>
                      </a:r>
                      <a:r>
                        <a:rPr lang="ja-JP" sz="900" kern="0" dirty="0">
                          <a:solidFill>
                            <a:schemeClr val="tx1"/>
                          </a:solidFill>
                          <a:effectLst/>
                        </a:rPr>
                        <a:t>円</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87085">
                <a:tc>
                  <a:txBody>
                    <a:bodyPr/>
                    <a:lstStyle/>
                    <a:p>
                      <a:pPr algn="l">
                        <a:spcAft>
                          <a:spcPts val="0"/>
                        </a:spcAft>
                      </a:pPr>
                      <a:r>
                        <a:rPr lang="en-US" sz="900" kern="0">
                          <a:solidFill>
                            <a:schemeClr val="tx1"/>
                          </a:solidFill>
                          <a:effectLst/>
                        </a:rPr>
                        <a:t>4,000</a:t>
                      </a:r>
                      <a:r>
                        <a:rPr lang="ja-JP" sz="900" kern="0">
                          <a:solidFill>
                            <a:schemeClr val="tx1"/>
                          </a:solidFill>
                          <a:effectLst/>
                        </a:rPr>
                        <a:t>万円超</a:t>
                      </a:r>
                      <a:endParaRPr lang="ja-JP" sz="9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900" kern="0" dirty="0">
                          <a:solidFill>
                            <a:schemeClr val="tx1"/>
                          </a:solidFill>
                          <a:effectLst/>
                        </a:rPr>
                        <a:t>45</a:t>
                      </a:r>
                      <a:r>
                        <a:rPr lang="ja-JP" sz="900" kern="0" dirty="0">
                          <a:solidFill>
                            <a:schemeClr val="tx1"/>
                          </a:solidFill>
                          <a:effectLst/>
                        </a:rPr>
                        <a:t>％</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900" kern="0" dirty="0">
                          <a:solidFill>
                            <a:schemeClr val="tx1"/>
                          </a:solidFill>
                          <a:effectLst/>
                        </a:rPr>
                        <a:t>4,796,000</a:t>
                      </a:r>
                      <a:r>
                        <a:rPr lang="ja-JP" sz="900" kern="0" dirty="0">
                          <a:solidFill>
                            <a:schemeClr val="tx1"/>
                          </a:solidFill>
                          <a:effectLst/>
                        </a:rPr>
                        <a:t>円</a:t>
                      </a:r>
                      <a:endParaRPr lang="ja-JP" sz="9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585" marR="17585" marT="17575" marB="17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7452" name="テキスト ボックス 2">
            <a:extLst>
              <a:ext uri="{FF2B5EF4-FFF2-40B4-BE49-F238E27FC236}">
                <a16:creationId xmlns:a16="http://schemas.microsoft.com/office/drawing/2014/main" id="{037249A1-378C-472C-8DF6-1E7798C1DDF6}"/>
              </a:ext>
            </a:extLst>
          </p:cNvPr>
          <p:cNvSpPr txBox="1">
            <a:spLocks noChangeArrowheads="1"/>
          </p:cNvSpPr>
          <p:nvPr/>
        </p:nvSpPr>
        <p:spPr bwMode="auto">
          <a:xfrm>
            <a:off x="376604" y="2488223"/>
            <a:ext cx="2108688" cy="22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831">
                <a:latin typeface="ＭＳ Ｐ明朝" panose="02020600040205080304" pitchFamily="18" charset="-128"/>
                <a:ea typeface="ＭＳ Ｐ明朝" panose="02020600040205080304" pitchFamily="18" charset="-128"/>
              </a:rPr>
              <a:t>参考：日本の所得税率（平成</a:t>
            </a:r>
            <a:r>
              <a:rPr lang="en-US" altLang="ja-JP" sz="831">
                <a:latin typeface="ＭＳ Ｐ明朝" panose="02020600040205080304" pitchFamily="18" charset="-128"/>
                <a:ea typeface="ＭＳ Ｐ明朝" panose="02020600040205080304" pitchFamily="18" charset="-128"/>
              </a:rPr>
              <a:t>27</a:t>
            </a:r>
            <a:r>
              <a:rPr lang="ja-JP" altLang="en-US" sz="831">
                <a:latin typeface="ＭＳ Ｐ明朝" panose="02020600040205080304" pitchFamily="18" charset="-128"/>
                <a:ea typeface="ＭＳ Ｐ明朝" panose="02020600040205080304" pitchFamily="18" charset="-128"/>
              </a:rPr>
              <a:t>年以降）</a:t>
            </a:r>
          </a:p>
        </p:txBody>
      </p:sp>
      <p:sp>
        <p:nvSpPr>
          <p:cNvPr id="4" name="正方形/長方形 3">
            <a:extLst>
              <a:ext uri="{FF2B5EF4-FFF2-40B4-BE49-F238E27FC236}">
                <a16:creationId xmlns:a16="http://schemas.microsoft.com/office/drawing/2014/main" id="{FD3223C7-4AB2-4528-B4C2-AEA6B95D2D9A}"/>
              </a:ext>
            </a:extLst>
          </p:cNvPr>
          <p:cNvSpPr/>
          <p:nvPr/>
        </p:nvSpPr>
        <p:spPr>
          <a:xfrm>
            <a:off x="376605" y="581758"/>
            <a:ext cx="6110654" cy="565491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p>
        </p:txBody>
      </p:sp>
    </p:spTree>
    <p:extLst>
      <p:ext uri="{BB962C8B-B14F-4D97-AF65-F5344CB8AC3E}">
        <p14:creationId xmlns:p14="http://schemas.microsoft.com/office/powerpoint/2010/main" val="10231375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TotalTime>
  <Words>301</Words>
  <Application>Microsoft Office PowerPoint</Application>
  <PresentationFormat>画面に合わせる (4:3)</PresentationFormat>
  <Paragraphs>80</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vt:lpstr>
      <vt:lpstr>ＭＳ Ｐゴシック</vt:lpstr>
      <vt:lpstr>ＭＳ Ｐ明朝</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三恵</dc:creator>
  <cp:lastModifiedBy>石井 三恵</cp:lastModifiedBy>
  <cp:revision>8</cp:revision>
  <dcterms:created xsi:type="dcterms:W3CDTF">2018-08-17T01:46:32Z</dcterms:created>
  <dcterms:modified xsi:type="dcterms:W3CDTF">2022-02-04T09:33:16Z</dcterms:modified>
</cp:coreProperties>
</file>