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6" r:id="rId2"/>
    <p:sldId id="275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FAA70-334A-4E1A-B02F-3E60BD133BB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EA15B-8E6A-4724-8D21-D3FE3E699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81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>
            <a:extLst>
              <a:ext uri="{FF2B5EF4-FFF2-40B4-BE49-F238E27FC236}">
                <a16:creationId xmlns:a16="http://schemas.microsoft.com/office/drawing/2014/main" id="{D7B54480-BCF8-4419-A39D-6093C0BFC9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ー 2">
            <a:extLst>
              <a:ext uri="{FF2B5EF4-FFF2-40B4-BE49-F238E27FC236}">
                <a16:creationId xmlns:a16="http://schemas.microsoft.com/office/drawing/2014/main" id="{C3FC70FF-A35A-4AF3-9377-CCD6AF5494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ー 3">
            <a:extLst>
              <a:ext uri="{FF2B5EF4-FFF2-40B4-BE49-F238E27FC236}">
                <a16:creationId xmlns:a16="http://schemas.microsoft.com/office/drawing/2014/main" id="{1F84AD24-AD9B-45A9-AA54-1710EE757A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87E9156-12F2-4E7D-BAD3-104FFF3CFF48}" type="slidenum">
              <a:rPr lang="ja-JP" altLang="en-US" sz="1200" smtClean="0">
                <a:latin typeface="Arial" panose="020B0604020202020204" pitchFamily="34" charset="0"/>
              </a:rPr>
              <a:pPr/>
              <a:t>1</a:t>
            </a:fld>
            <a:endParaRPr lang="ja-JP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>
            <a:extLst>
              <a:ext uri="{FF2B5EF4-FFF2-40B4-BE49-F238E27FC236}">
                <a16:creationId xmlns:a16="http://schemas.microsoft.com/office/drawing/2014/main" id="{1D144566-4A5B-451D-AB32-4CED425762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>
            <a:extLst>
              <a:ext uri="{FF2B5EF4-FFF2-40B4-BE49-F238E27FC236}">
                <a16:creationId xmlns:a16="http://schemas.microsoft.com/office/drawing/2014/main" id="{33A8F6D0-F657-4FDC-BB91-B70FBEBC42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8436" name="スライド番号プレースホルダー 3">
            <a:extLst>
              <a:ext uri="{FF2B5EF4-FFF2-40B4-BE49-F238E27FC236}">
                <a16:creationId xmlns:a16="http://schemas.microsoft.com/office/drawing/2014/main" id="{B2C5CB00-A219-49CC-9C18-08EE1D8764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9D4A5CC-7EED-48E3-95C8-0B7342824494}" type="slidenum">
              <a:rPr lang="ja-JP" altLang="en-US" sz="1200" smtClean="0">
                <a:latin typeface="Arial" panose="020B0604020202020204" pitchFamily="34" charset="0"/>
              </a:rPr>
              <a:pPr/>
              <a:t>2</a:t>
            </a:fld>
            <a:endParaRPr lang="ja-JP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55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66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7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05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3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3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0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9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62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59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F8F4-B27C-45B7-B29D-03CE41D1B82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0C06-E6BF-4CCB-AF4F-3DC9700A4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11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C508C81D-7BE5-4721-9552-95E1C031CB10}"/>
              </a:ext>
            </a:extLst>
          </p:cNvPr>
          <p:cNvSpPr txBox="1"/>
          <p:nvPr/>
        </p:nvSpPr>
        <p:spPr>
          <a:xfrm>
            <a:off x="444013" y="1011116"/>
            <a:ext cx="2640623" cy="21803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Roles and types of tax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Roles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→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b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Types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→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①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To pay where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？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②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How to pay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？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③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On what is it imposed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？</a:t>
            </a: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77F337A-6EE0-492C-AE5A-7F8C7CBFD240}"/>
              </a:ext>
            </a:extLst>
          </p:cNvPr>
          <p:cNvSpPr/>
          <p:nvPr/>
        </p:nvSpPr>
        <p:spPr>
          <a:xfrm>
            <a:off x="438151" y="840690"/>
            <a:ext cx="5956788" cy="26557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pic>
        <p:nvPicPr>
          <p:cNvPr id="15364" name="Picture 8">
            <a:extLst>
              <a:ext uri="{FF2B5EF4-FFF2-40B4-BE49-F238E27FC236}">
                <a16:creationId xmlns:a16="http://schemas.microsoft.com/office/drawing/2014/main" id="{4F982DAE-38FF-40F5-9F18-8747910DA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669" y="866574"/>
            <a:ext cx="3400948" cy="265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テキスト ボックス 147">
            <a:extLst>
              <a:ext uri="{FF2B5EF4-FFF2-40B4-BE49-F238E27FC236}">
                <a16:creationId xmlns:a16="http://schemas.microsoft.com/office/drawing/2014/main" id="{F26B6A46-8E4B-4041-B550-18DE94CF2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43" y="616928"/>
            <a:ext cx="239297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 tax.</a:t>
            </a:r>
            <a:endParaRPr lang="ja-JP" altLang="en-US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79065174-4F2F-4501-A166-5B05621DC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758584"/>
              </p:ext>
            </p:extLst>
          </p:nvPr>
        </p:nvGraphicFramePr>
        <p:xfrm>
          <a:off x="435429" y="3892062"/>
          <a:ext cx="5790991" cy="2405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1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Country A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Country B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48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It doesn’t collect much tax.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More than half of the income is collected as tax.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65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You can obtain anything if you have the money and are willing to pay for it. 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Necessary living coasts, such as food and transportation, are very cheep.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53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There are many good private schools, but</a:t>
                      </a:r>
                    </a:p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the tuition fees are high.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Schools are public, and free until university.</a:t>
                      </a: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412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You can choose the most suitable hospital from a choice of many, but all the medical expenses must be paid by individuals.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You have to wait for a long time to be seen by a doctor, but all the medical expenses are paid by the government.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You have to plan to save money for life after retirement.</a:t>
                      </a: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You don’t have to save money as the government offers income and other help after retirement.</a:t>
                      </a:r>
                    </a:p>
                  </a:txBody>
                  <a:tcPr marL="84396" marR="84396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9" name="テキスト ボックス 27">
            <a:extLst>
              <a:ext uri="{FF2B5EF4-FFF2-40B4-BE49-F238E27FC236}">
                <a16:creationId xmlns:a16="http://schemas.microsoft.com/office/drawing/2014/main" id="{74A549FE-5F3F-4532-B97B-91945578F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73" y="3604763"/>
            <a:ext cx="557101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rial" panose="020B0604020202020204" pitchFamily="34" charset="0"/>
              </a:rPr>
              <a:t>Let‛s think and discuss in a group. </a:t>
            </a:r>
            <a:r>
              <a:rPr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rial" panose="020B0604020202020204" pitchFamily="34" charset="0"/>
              </a:rPr>
              <a:t>①</a:t>
            </a:r>
            <a:r>
              <a:rPr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Arial" panose="020B0604020202020204" pitchFamily="34" charset="0"/>
              </a:rPr>
              <a:t> In which country do you prefer to live?</a:t>
            </a:r>
          </a:p>
        </p:txBody>
      </p:sp>
      <p:sp>
        <p:nvSpPr>
          <p:cNvPr id="15390" name="テキスト ボックス 3">
            <a:extLst>
              <a:ext uri="{FF2B5EF4-FFF2-40B4-BE49-F238E27FC236}">
                <a16:creationId xmlns:a16="http://schemas.microsoft.com/office/drawing/2014/main" id="{D30DD791-B342-4728-825B-C544FB5D5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74" y="153866"/>
            <a:ext cx="5983165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292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Lesson8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How society works. ②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6F6B30A-5E3C-419E-AD09-0D28BF0080D2}"/>
              </a:ext>
            </a:extLst>
          </p:cNvPr>
          <p:cNvCxnSpPr/>
          <p:nvPr/>
        </p:nvCxnSpPr>
        <p:spPr>
          <a:xfrm>
            <a:off x="411774" y="414704"/>
            <a:ext cx="59831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B3F42C-8126-4FF3-A892-68329A0F1C76}"/>
              </a:ext>
            </a:extLst>
          </p:cNvPr>
          <p:cNvSpPr/>
          <p:nvPr/>
        </p:nvSpPr>
        <p:spPr>
          <a:xfrm>
            <a:off x="444013" y="6481397"/>
            <a:ext cx="5950926" cy="20793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95F3A6-5927-4A2A-A545-C7F267344392}"/>
              </a:ext>
            </a:extLst>
          </p:cNvPr>
          <p:cNvSpPr txBox="1"/>
          <p:nvPr/>
        </p:nvSpPr>
        <p:spPr>
          <a:xfrm>
            <a:off x="444012" y="6481397"/>
            <a:ext cx="1994388" cy="262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1108" dirty="0">
                <a:latin typeface="+mj-ea"/>
                <a:ea typeface="+mj-ea"/>
              </a:rPr>
              <a:t>MEMO</a:t>
            </a:r>
            <a:endParaRPr lang="ja-JP" altLang="en-US" sz="1108" dirty="0">
              <a:latin typeface="+mj-ea"/>
              <a:ea typeface="+mj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11D12CF-84BD-4C21-8424-4B8E719B8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409" y="938729"/>
            <a:ext cx="1394304" cy="23672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7AC10A9-1BBC-49A0-BA4F-BFF37978B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9361" y="2101286"/>
            <a:ext cx="552771" cy="17389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35CC40E-953A-4A03-927D-2A7A8F6D6F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8830" y="2070306"/>
            <a:ext cx="552771" cy="20487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DCA2B05-CE67-41F7-B826-5DFBF9BAF4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9324" y="3225602"/>
            <a:ext cx="1303088" cy="23672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B470F86-B061-4B18-8660-DAE6AA0F130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2298"/>
          <a:stretch/>
        </p:blipFill>
        <p:spPr>
          <a:xfrm>
            <a:off x="4700292" y="1214219"/>
            <a:ext cx="751274" cy="5532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7F6925D-E27D-4F10-9942-AF75CBBA3B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24072" y="1230912"/>
            <a:ext cx="634236" cy="51981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B61CA9A-929F-46B8-917B-F01609AB88D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5895"/>
          <a:stretch/>
        </p:blipFill>
        <p:spPr>
          <a:xfrm>
            <a:off x="3084637" y="1036233"/>
            <a:ext cx="688730" cy="86698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58B8B69-B82D-4F21-8064-2DE84EC9A876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-1886" b="21263"/>
          <a:stretch/>
        </p:blipFill>
        <p:spPr>
          <a:xfrm>
            <a:off x="3850589" y="1044851"/>
            <a:ext cx="688730" cy="5532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6D8D509-26DE-4ED9-A817-057AA3B9B772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22046"/>
          <a:stretch/>
        </p:blipFill>
        <p:spPr>
          <a:xfrm>
            <a:off x="4682409" y="2368751"/>
            <a:ext cx="655945" cy="76040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1EDE601-F596-4AD7-A1A6-4FDC759F479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b="35666"/>
          <a:stretch/>
        </p:blipFill>
        <p:spPr>
          <a:xfrm>
            <a:off x="5535183" y="2368751"/>
            <a:ext cx="736949" cy="69128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3D9C56A-2283-4043-9202-1ABC3A5BC5A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b="34137"/>
          <a:stretch/>
        </p:blipFill>
        <p:spPr>
          <a:xfrm>
            <a:off x="3084636" y="2383202"/>
            <a:ext cx="765953" cy="75993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C405DFE-15BA-4779-9194-C3A6337CFA9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35236"/>
          <a:stretch/>
        </p:blipFill>
        <p:spPr>
          <a:xfrm>
            <a:off x="3986556" y="2472351"/>
            <a:ext cx="552763" cy="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5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28">
            <a:extLst>
              <a:ext uri="{FF2B5EF4-FFF2-40B4-BE49-F238E27FC236}">
                <a16:creationId xmlns:a16="http://schemas.microsoft.com/office/drawing/2014/main" id="{CDF1BC42-1F4C-4509-A78C-2EAC4880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20" y="6362700"/>
            <a:ext cx="565052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経済＝</a:t>
            </a: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</a:t>
            </a: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世</a:t>
            </a: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済</a:t>
            </a: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民＝</a:t>
            </a:r>
            <a:r>
              <a:rPr lang="en-US" altLang="ja-JP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Economics=Oikonomics=【</a:t>
            </a: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　</a:t>
            </a:r>
            <a:r>
              <a:rPr lang="en-US" altLang="ja-JP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ja-JP" altLang="en-US" sz="1015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123" name="テキスト ボックス 30">
            <a:extLst>
              <a:ext uri="{FF2B5EF4-FFF2-40B4-BE49-F238E27FC236}">
                <a16:creationId xmlns:a16="http://schemas.microsoft.com/office/drawing/2014/main" id="{2ABB31E6-F1BF-4C4A-AB60-C06CBC1D7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823" y="326195"/>
            <a:ext cx="6116515" cy="533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Let‛s think and discuss in a group. ①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</a:t>
            </a:r>
            <a:endParaRPr lang="en-US" altLang="ja-JP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015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05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Q1.Consider whether it is right or wrong to strongly urge individuals whose annual income is one billion yen to participate in social welfare activities and donations.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969" dirty="0">
              <a:latin typeface="+mn-ea"/>
              <a:ea typeface="+mn-ea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05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Q2. Consider what the problems are with Eleanor.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ja-JP" sz="969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Eleanor was delighted with her new broadband connection. Having been used only to dial-up, she loved the fact that now her internet connection was always on, and also that surfing and downloading was so much quicker. And it was a bonus that it happened to be completely free. Well, to say it was free was perhaps a little misleading. </a:t>
            </a:r>
            <a:r>
              <a:rPr lang="en-US" altLang="ja-JP" sz="969" u="sng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Eleanor paid nothing for the service 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because she was using her </a:t>
            </a: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neighbour's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WiFi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connection, otherwise known as a wireless Local Area Network. This enabled any computer within a limited range, as long as it had the right software and hardware, to connect without cables to a broadband internet connection. It so happened that Eleanor's apartment was close enough to her </a:t>
            </a: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neighbour's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her to use his connection.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Eleanor didn't see this as theft. The </a:t>
            </a: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neighbour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had the connection anyway. And she was only using his excess bandwidth. In fact, a neat piece of software called Google Magpie made sure that her use of the connection never slowed her </a:t>
            </a: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neighbour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down by more than a negligible amount. So she got the benefit of his connection, but he didn't suffer as a result. What could be wrong with that?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－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Cited from “The Pig That Wants to Be Eaten: 100 Experiments for the Armchair Philosopher “(Julian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969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Baggini</a:t>
            </a:r>
            <a:r>
              <a:rPr lang="en-US" altLang="ja-JP" sz="969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36050D6-5595-4FCC-9742-F1F918094D0F}"/>
              </a:ext>
            </a:extLst>
          </p:cNvPr>
          <p:cNvSpPr/>
          <p:nvPr/>
        </p:nvSpPr>
        <p:spPr>
          <a:xfrm>
            <a:off x="379535" y="6730512"/>
            <a:ext cx="5983165" cy="18962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17413" name="テキスト ボックス 35">
            <a:extLst>
              <a:ext uri="{FF2B5EF4-FFF2-40B4-BE49-F238E27FC236}">
                <a16:creationId xmlns:a16="http://schemas.microsoft.com/office/drawing/2014/main" id="{7967BFA4-F883-4AEB-8B19-A9BA59AFF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05" y="6737253"/>
            <a:ext cx="4785946" cy="71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015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Assignment for the next class</a:t>
            </a:r>
          </a:p>
          <a:p>
            <a:pPr>
              <a:spcBef>
                <a:spcPct val="0"/>
              </a:spcBef>
              <a:buNone/>
            </a:pPr>
            <a:endParaRPr lang="en-US" altLang="ja-JP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●List 100 good points about yourself.</a:t>
            </a:r>
          </a:p>
          <a:p>
            <a:pPr>
              <a:spcBef>
                <a:spcPct val="0"/>
              </a:spcBef>
              <a:buNone/>
            </a:pPr>
            <a:endParaRPr lang="en-US" altLang="ja-JP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E802532-E12E-4AC8-81B8-D1CF15E71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00370"/>
              </p:ext>
            </p:extLst>
          </p:nvPr>
        </p:nvGraphicFramePr>
        <p:xfrm>
          <a:off x="526617" y="1133118"/>
          <a:ext cx="4747847" cy="1604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Taxable Income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(rounded down to the nearest 1,000 yen) 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Tax Rate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Deduction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 (Unit: Yen)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Less than 1,950,000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ja-JP" sz="900" kern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1,950,000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</a:rPr>
                        <a:t>3,300,000 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97,500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3,300,000 －6,950,000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427,500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6,950,000－9,000,000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636,000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9,000,000－18,000,000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1,536,000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Over 180,000,000 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ja-JP" sz="900" kern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2,796,000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Over 40,000,000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</a:rPr>
                        <a:t>％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</a:rPr>
                        <a:t>4,796,000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17585" marR="17585" marT="17575" marB="17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52" name="テキスト ボックス 2">
            <a:extLst>
              <a:ext uri="{FF2B5EF4-FFF2-40B4-BE49-F238E27FC236}">
                <a16:creationId xmlns:a16="http://schemas.microsoft.com/office/drawing/2014/main" id="{037249A1-378C-472C-8DF6-1E7798C1D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16" y="2763595"/>
            <a:ext cx="2582343" cy="22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83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Re. Income Tax Rate in Japan (after 2015)</a:t>
            </a:r>
            <a:endParaRPr lang="ja-JP" altLang="en-US" sz="831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3223C7-4AB2-4528-B4C2-AEA6B95D2D9A}"/>
              </a:ext>
            </a:extLst>
          </p:cNvPr>
          <p:cNvSpPr/>
          <p:nvPr/>
        </p:nvSpPr>
        <p:spPr>
          <a:xfrm>
            <a:off x="376605" y="581758"/>
            <a:ext cx="6110654" cy="56549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605</Words>
  <Application>Microsoft Office PowerPoint</Application>
  <PresentationFormat>画面に合わせる (4:3)</PresentationFormat>
  <Paragraphs>85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HGS創英角ｺﾞｼｯｸUB</vt:lpstr>
      <vt:lpstr>ＭＳ Ｐ明朝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8</cp:revision>
  <dcterms:created xsi:type="dcterms:W3CDTF">2018-08-17T01:46:32Z</dcterms:created>
  <dcterms:modified xsi:type="dcterms:W3CDTF">2022-02-10T14:45:50Z</dcterms:modified>
</cp:coreProperties>
</file>