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  <p:sldId id="281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35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3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7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7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55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77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4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30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89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54DF-7AFC-4B02-98C7-098D481653EC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01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テキスト ボックス 26">
            <a:extLst>
              <a:ext uri="{FF2B5EF4-FFF2-40B4-BE49-F238E27FC236}">
                <a16:creationId xmlns:a16="http://schemas.microsoft.com/office/drawing/2014/main" id="{87A9EDB7-E8F6-4267-973E-5CCBAE154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20" y="146248"/>
            <a:ext cx="5558203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Career </a:t>
            </a:r>
            <a:r>
              <a:rPr lang="en-US" altLang="ja-JP" sz="1015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DesignⅠ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Lesson9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Self-formation 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0BE9BB-7120-4598-BF46-F14717113F24}"/>
              </a:ext>
            </a:extLst>
          </p:cNvPr>
          <p:cNvSpPr txBox="1"/>
          <p:nvPr/>
        </p:nvSpPr>
        <p:spPr>
          <a:xfrm>
            <a:off x="546589" y="1577742"/>
            <a:ext cx="5940669" cy="23294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①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■Discuss the assignment ‘List 100 good points about yourself’ in pairs.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■Write down your thoughts after exchanging the lists.</a:t>
            </a:r>
          </a:p>
          <a:p>
            <a:pPr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consider. ① Consider person- to- person relationships.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①Acknowledge the differences in personalities.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②To form a smooth, interpersonal relationship: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→Do not regard personal relationships in a competitive way. (If you don’t compete with others, you can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build a friendly relationship.)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→Do not regard a personal relationship as a power struggle.</a:t>
            </a:r>
          </a:p>
          <a:p>
            <a:pPr eaLnBrk="1" hangingPunct="1">
              <a:defRPr/>
            </a:pPr>
            <a:endParaRPr lang="en-US" altLang="ja-JP" sz="969" dirty="0">
              <a:latin typeface="Arial" charset="0"/>
            </a:endParaRPr>
          </a:p>
        </p:txBody>
      </p:sp>
      <p:sp>
        <p:nvSpPr>
          <p:cNvPr id="27" name="テキスト ボックス 45">
            <a:extLst>
              <a:ext uri="{FF2B5EF4-FFF2-40B4-BE49-F238E27FC236}">
                <a16:creationId xmlns:a16="http://schemas.microsoft.com/office/drawing/2014/main" id="{FD7E1018-ADB3-41A9-9EE2-E775767A2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2" y="3758712"/>
            <a:ext cx="5915758" cy="19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②: Examine the values that you currently have.</a:t>
            </a:r>
          </a:p>
          <a:p>
            <a:pPr eaLnBrk="1" hangingPunct="1"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－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What kind of things do you value and consider as important?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Check the boxes of the items you value.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’14 values people often consider as important’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□Utilization of abilities    □Achievement    □Seeking beauty    □Altruism    □Autonomy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□Creativity    □Economic rewards    □Lifestyle    □Concrete activities 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□Social recognition    □Risk-taking    □Social interaction    □Diversity    □Environment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※Among the items you chose, prioritize the top five and explain the reasons behind your choices.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1.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2.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3.</a:t>
            </a: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9E727E4-0AF0-4C90-B930-C8BA345D8EC7}"/>
              </a:ext>
            </a:extLst>
          </p:cNvPr>
          <p:cNvCxnSpPr/>
          <p:nvPr/>
        </p:nvCxnSpPr>
        <p:spPr>
          <a:xfrm>
            <a:off x="397120" y="427307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2" name="Rectangle 24">
            <a:extLst>
              <a:ext uri="{FF2B5EF4-FFF2-40B4-BE49-F238E27FC236}">
                <a16:creationId xmlns:a16="http://schemas.microsoft.com/office/drawing/2014/main" id="{9E6C7CAA-5688-4C20-A605-7BC533B57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58" y="6258388"/>
            <a:ext cx="6569006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1333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Age0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     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  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  　 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 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 　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8 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　　　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 　　  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12 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14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　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 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18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 　  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</a:t>
            </a:r>
            <a:r>
              <a:rPr lang="ja-JP" altLang="en-US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　 　 </a:t>
            </a:r>
            <a:r>
              <a:rPr lang="en-US" altLang="ja-JP" sz="923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22</a:t>
            </a:r>
            <a:endParaRPr lang="en-US" altLang="ja-JP" sz="1662" dirty="0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45">
            <a:extLst>
              <a:ext uri="{FF2B5EF4-FFF2-40B4-BE49-F238E27FC236}">
                <a16:creationId xmlns:a16="http://schemas.microsoft.com/office/drawing/2014/main" id="{6A9D4A1A-0A8D-4F96-A419-FFA3EBECE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06" y="5427555"/>
            <a:ext cx="5940252" cy="74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③: Why have you obtained such values? Consider the reasons by examining your personal history.</a:t>
            </a:r>
          </a:p>
          <a:p>
            <a:pPr eaLnBrk="1" hangingPunct="1">
              <a:defRPr/>
            </a:pPr>
            <a:r>
              <a:rPr lang="en-US" altLang="ja-JP" sz="1015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※Recall significant memories of happiness, anger, sadness, achievement, setback, etc. in your past. Write down whatever comes to mind.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A90DDD-72EF-428A-B6B3-A1B76E8B799B}"/>
              </a:ext>
            </a:extLst>
          </p:cNvPr>
          <p:cNvSpPr/>
          <p:nvPr/>
        </p:nvSpPr>
        <p:spPr>
          <a:xfrm>
            <a:off x="370743" y="6492748"/>
            <a:ext cx="6090138" cy="21664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grpSp>
        <p:nvGrpSpPr>
          <p:cNvPr id="19465" name="グループ化 42">
            <a:extLst>
              <a:ext uri="{FF2B5EF4-FFF2-40B4-BE49-F238E27FC236}">
                <a16:creationId xmlns:a16="http://schemas.microsoft.com/office/drawing/2014/main" id="{202C95DB-C461-4BDC-8174-D02D8A24898E}"/>
              </a:ext>
            </a:extLst>
          </p:cNvPr>
          <p:cNvGrpSpPr>
            <a:grpSpLocks/>
          </p:cNvGrpSpPr>
          <p:nvPr/>
        </p:nvGrpSpPr>
        <p:grpSpPr bwMode="auto">
          <a:xfrm>
            <a:off x="1907880" y="6566756"/>
            <a:ext cx="3643835" cy="310789"/>
            <a:chOff x="2159604" y="4042161"/>
            <a:chExt cx="3520001" cy="335453"/>
          </a:xfrm>
        </p:grpSpPr>
        <p:sp>
          <p:nvSpPr>
            <p:cNvPr id="19468" name="左右矢印 27">
              <a:extLst>
                <a:ext uri="{FF2B5EF4-FFF2-40B4-BE49-F238E27FC236}">
                  <a16:creationId xmlns:a16="http://schemas.microsoft.com/office/drawing/2014/main" id="{D06FDA27-9CFB-4825-9169-E55C447E5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9604" y="4042161"/>
              <a:ext cx="1554361" cy="85725"/>
            </a:xfrm>
            <a:prstGeom prst="leftRightArrow">
              <a:avLst>
                <a:gd name="adj1" fmla="val 50000"/>
                <a:gd name="adj2" fmla="val 4994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62">
                <a:latin typeface="Calibri" panose="020F0502020204030204" pitchFamily="34" charset="0"/>
              </a:endParaRPr>
            </a:p>
          </p:txBody>
        </p:sp>
        <p:sp>
          <p:nvSpPr>
            <p:cNvPr id="19469" name="左右矢印 28">
              <a:extLst>
                <a:ext uri="{FF2B5EF4-FFF2-40B4-BE49-F238E27FC236}">
                  <a16:creationId xmlns:a16="http://schemas.microsoft.com/office/drawing/2014/main" id="{58B36B17-CB6A-4241-BE83-04CD21A6D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048" y="4054227"/>
              <a:ext cx="723900" cy="85725"/>
            </a:xfrm>
            <a:prstGeom prst="leftRightArrow">
              <a:avLst>
                <a:gd name="adj1" fmla="val 50000"/>
                <a:gd name="adj2" fmla="val 49963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62">
                <a:latin typeface="Calibri" panose="020F0502020204030204" pitchFamily="34" charset="0"/>
              </a:endParaRPr>
            </a:p>
          </p:txBody>
        </p:sp>
        <p:sp>
          <p:nvSpPr>
            <p:cNvPr id="19470" name="左右矢印 29">
              <a:extLst>
                <a:ext uri="{FF2B5EF4-FFF2-40B4-BE49-F238E27FC236}">
                  <a16:creationId xmlns:a16="http://schemas.microsoft.com/office/drawing/2014/main" id="{06B0B7CE-7BD4-4FB8-A33E-18BBBE1D0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316" y="4066584"/>
              <a:ext cx="723900" cy="72008"/>
            </a:xfrm>
            <a:prstGeom prst="leftRightArrow">
              <a:avLst>
                <a:gd name="adj1" fmla="val 50000"/>
                <a:gd name="adj2" fmla="val 49986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62">
                <a:latin typeface="Calibri" panose="020F0502020204030204" pitchFamily="34" charset="0"/>
              </a:endParaRPr>
            </a:p>
          </p:txBody>
        </p:sp>
        <p:sp>
          <p:nvSpPr>
            <p:cNvPr id="19471" name="テキスト ボックス 41">
              <a:extLst>
                <a:ext uri="{FF2B5EF4-FFF2-40B4-BE49-F238E27FC236}">
                  <a16:creationId xmlns:a16="http://schemas.microsoft.com/office/drawing/2014/main" id="{F3981F9C-B167-40EF-A073-743BA3852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6872" y="4139952"/>
              <a:ext cx="3402733" cy="23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831" dirty="0">
                  <a:latin typeface="Calibri" panose="020F0502020204030204" pitchFamily="34" charset="0"/>
                </a:rPr>
                <a:t>　</a:t>
              </a:r>
              <a:r>
                <a:rPr lang="en-US" altLang="ja-JP" sz="831" dirty="0">
                  <a:latin typeface="Arial" panose="020B0604020202020204" pitchFamily="34" charset="0"/>
                  <a:cs typeface="Arial" panose="020B0604020202020204" pitchFamily="34" charset="0"/>
                </a:rPr>
                <a:t>elementary school</a:t>
              </a:r>
              <a:r>
                <a:rPr lang="ja-JP" altLang="en-US" sz="831" dirty="0">
                  <a:latin typeface="Arial" panose="020B0604020202020204" pitchFamily="34" charset="0"/>
                  <a:cs typeface="Arial" panose="020B0604020202020204" pitchFamily="34" charset="0"/>
                </a:rPr>
                <a:t>　　　　　   　　</a:t>
              </a:r>
              <a:r>
                <a:rPr lang="en-US" altLang="ja-JP" sz="831" dirty="0">
                  <a:latin typeface="Arial" panose="020B0604020202020204" pitchFamily="34" charset="0"/>
                  <a:cs typeface="Arial" panose="020B0604020202020204" pitchFamily="34" charset="0"/>
                </a:rPr>
                <a:t>junior</a:t>
              </a:r>
              <a:r>
                <a:rPr lang="ja-JP" altLang="en-US" sz="83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831" dirty="0">
                  <a:latin typeface="Arial" panose="020B0604020202020204" pitchFamily="34" charset="0"/>
                  <a:cs typeface="Arial" panose="020B0604020202020204" pitchFamily="34" charset="0"/>
                </a:rPr>
                <a:t>high</a:t>
              </a:r>
              <a:r>
                <a:rPr lang="ja-JP" altLang="en-US" sz="83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831" dirty="0">
                  <a:latin typeface="Arial" panose="020B0604020202020204" pitchFamily="34" charset="0"/>
                  <a:cs typeface="Arial" panose="020B0604020202020204" pitchFamily="34" charset="0"/>
                </a:rPr>
                <a:t>school</a:t>
              </a:r>
              <a:r>
                <a:rPr lang="ja-JP" altLang="en-US" sz="831" dirty="0"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US" altLang="ja-JP" sz="831" dirty="0" err="1">
                  <a:latin typeface="Arial" panose="020B0604020202020204" pitchFamily="34" charset="0"/>
                  <a:cs typeface="Arial" panose="020B0604020202020204" pitchFamily="34" charset="0"/>
                </a:rPr>
                <a:t>senio</a:t>
              </a:r>
              <a:r>
                <a:rPr lang="ja-JP" altLang="en-US" sz="83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831" dirty="0">
                  <a:latin typeface="Arial" panose="020B0604020202020204" pitchFamily="34" charset="0"/>
                  <a:cs typeface="Arial" panose="020B0604020202020204" pitchFamily="34" charset="0"/>
                </a:rPr>
                <a:t>high</a:t>
              </a:r>
              <a:r>
                <a:rPr lang="ja-JP" altLang="en-US" sz="83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831" dirty="0">
                  <a:latin typeface="Arial" panose="020B0604020202020204" pitchFamily="34" charset="0"/>
                  <a:cs typeface="Arial" panose="020B0604020202020204" pitchFamily="34" charset="0"/>
                </a:rPr>
                <a:t>school</a:t>
              </a:r>
              <a:endParaRPr lang="ja-JP" altLang="en-US" sz="83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CFBE65-8E7C-40D8-96B6-5A7169E0D676}"/>
              </a:ext>
            </a:extLst>
          </p:cNvPr>
          <p:cNvSpPr/>
          <p:nvPr/>
        </p:nvSpPr>
        <p:spPr>
          <a:xfrm>
            <a:off x="477715" y="1557704"/>
            <a:ext cx="6009543" cy="7092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50F28D-BB6E-4A0D-822C-3235A1DFBE41}"/>
              </a:ext>
            </a:extLst>
          </p:cNvPr>
          <p:cNvSpPr txBox="1"/>
          <p:nvPr/>
        </p:nvSpPr>
        <p:spPr>
          <a:xfrm>
            <a:off x="446943" y="581758"/>
            <a:ext cx="5996354" cy="9871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basic premises of Adlerian Psychology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①‘Man can change/ Anyone can be happy’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②About behavioral goals and psychological goals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Behavioral goals→(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to become independent  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live in harmony with society)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Psychological goals→(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recognition of being capable  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recognition that people are my source of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                              cooperation, not a competitor)</a:t>
            </a:r>
          </a:p>
        </p:txBody>
      </p:sp>
    </p:spTree>
    <p:extLst>
      <p:ext uri="{BB962C8B-B14F-4D97-AF65-F5344CB8AC3E}">
        <p14:creationId xmlns:p14="http://schemas.microsoft.com/office/powerpoint/2010/main" val="1359862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45">
            <a:extLst>
              <a:ext uri="{FF2B5EF4-FFF2-40B4-BE49-F238E27FC236}">
                <a16:creationId xmlns:a16="http://schemas.microsoft.com/office/drawing/2014/main" id="{EA70AAB7-067A-4C5C-ADC1-73D9C1E30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28" y="451339"/>
            <a:ext cx="5915757" cy="178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④:Review your personal history in Work ③, and recall</a:t>
            </a:r>
          </a:p>
          <a:p>
            <a:pPr marL="228600" indent="-228600" eaLnBrk="1" hangingPunct="1">
              <a:buAutoNum type="alphaLcPeriod"/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your most ‘glorious’ moment and why you consider it as such</a:t>
            </a:r>
          </a:p>
          <a:p>
            <a:pPr marL="228600" indent="-228600" eaLnBrk="1" hangingPunct="1">
              <a:buAutoNum type="alphaLcPeriod"/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marL="228600" indent="-228600" eaLnBrk="1" hangingPunct="1">
              <a:buAutoNum type="alphaLcPeriod"/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b. your least ‘glorious’ moment and why you consider it as such</a:t>
            </a:r>
          </a:p>
          <a:p>
            <a:pPr eaLnBrk="1" hangingPunct="1">
              <a:defRPr/>
            </a:pPr>
            <a:endParaRPr lang="en-US" altLang="ja-JP" sz="10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altLang="ja-JP" sz="1015" dirty="0">
                <a:latin typeface="Arial" panose="020B0604020202020204" pitchFamily="34" charset="0"/>
                <a:cs typeface="Arial" panose="020B0604020202020204" pitchFamily="34" charset="0"/>
              </a:rPr>
              <a:t>Talk about your most ‘glorious’ moment in pairs and then write about it.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47190E-9A49-4253-8B87-456B44B9DCDF}"/>
              </a:ext>
            </a:extLst>
          </p:cNvPr>
          <p:cNvSpPr/>
          <p:nvPr/>
        </p:nvSpPr>
        <p:spPr>
          <a:xfrm>
            <a:off x="370743" y="2244970"/>
            <a:ext cx="5983165" cy="9305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4E9A35-4819-41FF-A04E-FF457093AC96}"/>
              </a:ext>
            </a:extLst>
          </p:cNvPr>
          <p:cNvSpPr/>
          <p:nvPr/>
        </p:nvSpPr>
        <p:spPr>
          <a:xfrm>
            <a:off x="370743" y="3308838"/>
            <a:ext cx="5983165" cy="2051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 ②</a:t>
            </a:r>
            <a:r>
              <a:rPr lang="ja-JP" altLang="en-US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Consider a harmonious relationship between the individual and society.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*What is lifestyle?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→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the style and nature of life as an individual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According to Adler: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Components of Lifestyle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Self-concept →beliefs about oneself, “Who I am”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World Image →beliefs about the current world situation, ‘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〇〇〇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is ×××’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※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〇〇〇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: the words ranging from your surroundings to the wider world.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×××: what you think (what you can view from your world image)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・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Self-ideal →beliefs about the ideal of oneself and the world: ‘I want ○○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to be ××to me.’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E4748E6-12CA-4649-AA03-0114F49A0053}"/>
              </a:ext>
            </a:extLst>
          </p:cNvPr>
          <p:cNvSpPr/>
          <p:nvPr/>
        </p:nvSpPr>
        <p:spPr>
          <a:xfrm>
            <a:off x="370743" y="5601743"/>
            <a:ext cx="3165231" cy="2631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Work ⑤: Write about your lifestyle.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FEBA82C-B7C1-4B8D-902D-F4B5A5F68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931925"/>
              </p:ext>
            </p:extLst>
          </p:nvPr>
        </p:nvGraphicFramePr>
        <p:xfrm>
          <a:off x="449036" y="6034454"/>
          <a:ext cx="5771523" cy="1221691"/>
        </p:xfrm>
        <a:graphic>
          <a:graphicData uri="http://schemas.openxmlformats.org/drawingml/2006/table">
            <a:tbl>
              <a:tblPr firstRow="1" firstCol="1" bandRow="1"/>
              <a:tblGrid>
                <a:gridCol w="65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0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9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Yourself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9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World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Present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3300" marR="63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Self-</a:t>
                      </a:r>
                      <a:r>
                        <a:rPr lang="en-US" altLang="ja-JP" sz="900" kern="100" dirty="0" err="1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concepTop</a:t>
                      </a:r>
                      <a:endParaRPr lang="ja-JP" sz="1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I am </a:t>
                      </a:r>
                      <a:r>
                        <a:rPr lang="ja-JP" altLang="en-US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～</a:t>
                      </a:r>
                      <a:r>
                        <a:rPr lang="ja-JP" altLang="en-US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．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World</a:t>
                      </a:r>
                      <a:r>
                        <a:rPr lang="ja-JP" altLang="en-US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 </a:t>
                      </a:r>
                      <a:r>
                        <a:rPr lang="en-US" alt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Image</a:t>
                      </a:r>
                      <a:endParaRPr lang="ja-JP" sz="1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○○</a:t>
                      </a: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 is ××</a:t>
                      </a:r>
                      <a:r>
                        <a:rPr lang="ja-JP" altLang="en-US" sz="900" kern="100" dirty="0" err="1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．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AD27FC1-FB20-4AAC-B379-CC8C45016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310945"/>
              </p:ext>
            </p:extLst>
          </p:nvPr>
        </p:nvGraphicFramePr>
        <p:xfrm>
          <a:off x="438151" y="7298871"/>
          <a:ext cx="5782408" cy="1261907"/>
        </p:xfrm>
        <a:graphic>
          <a:graphicData uri="http://schemas.openxmlformats.org/drawingml/2006/table">
            <a:tbl>
              <a:tblPr firstRow="1" firstCol="1" bandRow="1"/>
              <a:tblGrid>
                <a:gridCol w="664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1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Ideal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3300" marR="63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Self-ideal</a:t>
                      </a:r>
                      <a:endParaRPr lang="en-US" altLang="ja-JP" sz="1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effectLst/>
                          <a:latin typeface="Arial" panose="020B0604020202020204" pitchFamily="34" charset="0"/>
                          <a:ea typeface="HGP創英角ｺﾞｼｯｸUB" panose="020B0900000000000000" pitchFamily="50" charset="-128"/>
                          <a:cs typeface="Arial" panose="020B0604020202020204" pitchFamily="34" charset="0"/>
                        </a:rPr>
                        <a:t>I should be </a:t>
                      </a:r>
                      <a:r>
                        <a:rPr 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～</a:t>
                      </a:r>
                      <a:r>
                        <a:rPr lang="ja-JP" altLang="en-US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．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○○○</a:t>
                      </a:r>
                      <a:r>
                        <a:rPr lang="ja-JP" altLang="en-US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en-US" alt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should be </a:t>
                      </a:r>
                      <a:r>
                        <a:rPr lang="ja-JP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ｘｘｘｘ</a:t>
                      </a:r>
                      <a:r>
                        <a:rPr lang="ja-JP" altLang="en-US" sz="900" kern="100" dirty="0">
                          <a:effectLst/>
                          <a:latin typeface="Arial" panose="020B0604020202020204" pitchFamily="34" charset="0"/>
                          <a:ea typeface="ＭＳ 明朝"/>
                          <a:cs typeface="Arial" panose="020B0604020202020204" pitchFamily="34" charset="0"/>
                        </a:rPr>
                        <a:t>．</a:t>
                      </a:r>
                      <a:endParaRPr lang="ja-JP" sz="1000" kern="100" dirty="0">
                        <a:effectLst/>
                        <a:latin typeface="Arial" panose="020B0604020202020204" pitchFamily="34" charset="0"/>
                        <a:ea typeface="ＭＳ 明朝"/>
                        <a:cs typeface="Arial" panose="020B0604020202020204" pitchFamily="34" charset="0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8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52285C9-116E-40BE-A138-2DF5C5FC8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70" y="599669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662">
              <a:latin typeface="Calibri" panose="020F050202020403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EDAF9D-846F-4A37-B4B2-2504AA05DB73}"/>
              </a:ext>
            </a:extLst>
          </p:cNvPr>
          <p:cNvSpPr/>
          <p:nvPr/>
        </p:nvSpPr>
        <p:spPr>
          <a:xfrm>
            <a:off x="369278" y="401007"/>
            <a:ext cx="5981700" cy="7090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consider. ③</a:t>
            </a:r>
            <a:r>
              <a:rPr lang="ja-JP" altLang="en-US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Consider self-acceptance.</a:t>
            </a:r>
            <a:r>
              <a:rPr lang="ja-JP" altLang="en-US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※What is self-acceptance?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→Accept yourself for who you are, including all your strengths and weaknesses. In other words, accept yourself as imperfect.</a:t>
            </a:r>
          </a:p>
        </p:txBody>
      </p:sp>
      <p:sp>
        <p:nvSpPr>
          <p:cNvPr id="2" name="下矢印 1">
            <a:extLst>
              <a:ext uri="{FF2B5EF4-FFF2-40B4-BE49-F238E27FC236}">
                <a16:creationId xmlns:a16="http://schemas.microsoft.com/office/drawing/2014/main" id="{DBEE7F6D-DDD0-4202-8594-9A970E412686}"/>
              </a:ext>
            </a:extLst>
          </p:cNvPr>
          <p:cNvSpPr/>
          <p:nvPr/>
        </p:nvSpPr>
        <p:spPr>
          <a:xfrm>
            <a:off x="530469" y="1144466"/>
            <a:ext cx="465992" cy="21541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1509" name="テキスト ボックス 2">
            <a:extLst>
              <a:ext uri="{FF2B5EF4-FFF2-40B4-BE49-F238E27FC236}">
                <a16:creationId xmlns:a16="http://schemas.microsoft.com/office/drawing/2014/main" id="{34996578-823F-427C-B5A9-1246ABE75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05" y="1427850"/>
            <a:ext cx="6274360" cy="40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You are OK to be yourself as you are at the moment,</a:t>
            </a:r>
          </a:p>
          <a:p>
            <a:pPr>
              <a:spcBef>
                <a:spcPct val="0"/>
              </a:spcBef>
              <a:buNone/>
            </a:pPr>
            <a:r>
              <a:rPr lang="en-US" altLang="ja-JP" sz="101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                                                      </a:t>
            </a:r>
            <a:r>
              <a:rPr lang="en-US" altLang="ja-JP" sz="1015" b="1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however, it doesn’t mean you will be OK all of the time</a:t>
            </a:r>
            <a:r>
              <a:rPr lang="en-US" altLang="ja-JP" sz="101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.</a:t>
            </a:r>
            <a:endParaRPr lang="en-US" altLang="ja-JP" sz="1015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08922AB-8C5F-427B-A4EF-4BCDF89E5B26}"/>
              </a:ext>
            </a:extLst>
          </p:cNvPr>
          <p:cNvSpPr/>
          <p:nvPr/>
        </p:nvSpPr>
        <p:spPr>
          <a:xfrm>
            <a:off x="379535" y="1790700"/>
            <a:ext cx="5983165" cy="30968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consider. ④</a:t>
            </a:r>
            <a:r>
              <a:rPr lang="ja-JP" altLang="en-US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From etiology to teleology</a:t>
            </a:r>
            <a:r>
              <a:rPr lang="ja-JP" altLang="en-US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※What is etiology?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→Events in the past significantly affect the current situation. A person’s character is shaped by their </a:t>
            </a: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</a:t>
            </a: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　 </a:t>
            </a: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experiences and environments.</a:t>
            </a:r>
          </a:p>
          <a:p>
            <a:pPr eaLnBrk="1" hangingPunct="1"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※What is teleology?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→Setting future goals and objectives will determine the present situation (‘There is a purpose in human    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    behavior’). ‘You must develop self-determination even though you have an inferiority complex.’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→The accumulation of past experiences brings about the present, but it does not influence the future.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→Your future goals and objectives are determined by your feelings regarding potential benefits.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※Self-determination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constructive response</a:t>
            </a:r>
          </a:p>
          <a:p>
            <a:pPr>
              <a:defRPr/>
            </a:pPr>
            <a:r>
              <a:rPr lang="ja-JP" altLang="en-US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・</a:t>
            </a: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negative response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Your response is determined by how you perceive things and situations.</a:t>
            </a: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→It is not important what happened. It is important how you interpret what happened.</a:t>
            </a:r>
          </a:p>
          <a:p>
            <a:pPr>
              <a:defRPr/>
            </a:pPr>
            <a:endParaRPr lang="en-US" altLang="ja-JP" sz="969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sz="969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If you can interpret events positively, you have a better chance of leading a life free from being dominated by emotions and the past.</a:t>
            </a:r>
          </a:p>
          <a:p>
            <a:pPr eaLnBrk="1" hangingPunct="1">
              <a:defRPr/>
            </a:pP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21511" name="Picture 7">
            <a:extLst>
              <a:ext uri="{FF2B5EF4-FFF2-40B4-BE49-F238E27FC236}">
                <a16:creationId xmlns:a16="http://schemas.microsoft.com/office/drawing/2014/main" id="{9474D1BD-1FFE-444B-BD27-2105D7FFB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60" y="5028669"/>
            <a:ext cx="2313842" cy="147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BEE1F672-B956-4715-90D6-675913023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964" y="4980843"/>
            <a:ext cx="2252296" cy="161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135BF06-C710-46A8-9ACA-B0D70E3B90AF}"/>
              </a:ext>
            </a:extLst>
          </p:cNvPr>
          <p:cNvSpPr/>
          <p:nvPr/>
        </p:nvSpPr>
        <p:spPr>
          <a:xfrm>
            <a:off x="370742" y="6566389"/>
            <a:ext cx="4029804" cy="263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consider. ③</a:t>
            </a:r>
            <a:r>
              <a:rPr lang="ja-JP" altLang="en-US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～</a:t>
            </a:r>
            <a:r>
              <a:rPr lang="en-US" altLang="ja-JP" sz="111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Mentality to realize your dreams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.</a:t>
            </a:r>
          </a:p>
        </p:txBody>
      </p:sp>
      <p:grpSp>
        <p:nvGrpSpPr>
          <p:cNvPr id="21514" name="グループ化 53">
            <a:extLst>
              <a:ext uri="{FF2B5EF4-FFF2-40B4-BE49-F238E27FC236}">
                <a16:creationId xmlns:a16="http://schemas.microsoft.com/office/drawing/2014/main" id="{B0671158-9C52-4FB0-9338-FE8264789129}"/>
              </a:ext>
            </a:extLst>
          </p:cNvPr>
          <p:cNvGrpSpPr>
            <a:grpSpLocks/>
          </p:cNvGrpSpPr>
          <p:nvPr/>
        </p:nvGrpSpPr>
        <p:grpSpPr bwMode="auto">
          <a:xfrm>
            <a:off x="507159" y="7000153"/>
            <a:ext cx="4511495" cy="1805354"/>
            <a:chOff x="178048" y="7072600"/>
            <a:chExt cx="4886727" cy="1956261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E7FE0C5-B38C-4304-8778-5144BEA9B849}"/>
                </a:ext>
              </a:extLst>
            </p:cNvPr>
            <p:cNvSpPr/>
            <p:nvPr/>
          </p:nvSpPr>
          <p:spPr>
            <a:xfrm>
              <a:off x="1335165" y="7072600"/>
              <a:ext cx="1439648" cy="28740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Dreams/goals</a:t>
              </a:r>
              <a:endParaRPr lang="ja-JP" altLang="en-US" sz="1015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D6F2308-BF98-45D2-9D1B-7CF2236AF3D8}"/>
                </a:ext>
              </a:extLst>
            </p:cNvPr>
            <p:cNvSpPr/>
            <p:nvPr/>
          </p:nvSpPr>
          <p:spPr>
            <a:xfrm>
              <a:off x="1328816" y="7501326"/>
              <a:ext cx="1439648" cy="28899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problems</a:t>
              </a:r>
              <a:endParaRPr lang="ja-JP" altLang="en-US" sz="1015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BB5809D-7EE2-4793-BF16-6AFC788962B7}"/>
                </a:ext>
              </a:extLst>
            </p:cNvPr>
            <p:cNvSpPr/>
            <p:nvPr/>
          </p:nvSpPr>
          <p:spPr>
            <a:xfrm>
              <a:off x="1346501" y="7866537"/>
              <a:ext cx="824906" cy="28899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015" dirty="0">
                  <a:solidFill>
                    <a:srgbClr val="FF0000"/>
                  </a:solidFill>
                </a:rPr>
                <a:t>Remission</a:t>
              </a:r>
              <a:endParaRPr lang="ja-JP" altLang="en-US" sz="1015" dirty="0">
                <a:solidFill>
                  <a:srgbClr val="FF0000"/>
                </a:solidFill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B944045-10E3-4898-BD17-C2E5F661B235}"/>
                </a:ext>
              </a:extLst>
            </p:cNvPr>
            <p:cNvSpPr/>
            <p:nvPr/>
          </p:nvSpPr>
          <p:spPr>
            <a:xfrm>
              <a:off x="2210151" y="7937991"/>
              <a:ext cx="970597" cy="32710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015" dirty="0">
                  <a:solidFill>
                    <a:srgbClr val="FF0000"/>
                  </a:solidFill>
                </a:rPr>
                <a:t>Other responsibility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2B943B26-16AF-4F93-A5C1-B1FB19901C04}"/>
                </a:ext>
              </a:extLst>
            </p:cNvPr>
            <p:cNvSpPr/>
            <p:nvPr/>
          </p:nvSpPr>
          <p:spPr>
            <a:xfrm>
              <a:off x="1335165" y="8265094"/>
              <a:ext cx="726967" cy="28740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tasks</a:t>
              </a:r>
              <a:endParaRPr lang="ja-JP" altLang="en-US" sz="1015" dirty="0">
                <a:solidFill>
                  <a:schemeClr val="tx1"/>
                </a:solidFill>
              </a:endParaRP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1C5A6C75-E7B7-4023-BC8C-5E66218750E2}"/>
                </a:ext>
              </a:extLst>
            </p:cNvPr>
            <p:cNvSpPr/>
            <p:nvPr/>
          </p:nvSpPr>
          <p:spPr>
            <a:xfrm>
              <a:off x="1322467" y="8741456"/>
              <a:ext cx="930131" cy="28740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measures</a:t>
              </a:r>
              <a:endParaRPr lang="ja-JP" altLang="en-US" sz="1015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31A49FD-6730-4630-914C-190733B4EB1C}"/>
                </a:ext>
              </a:extLst>
            </p:cNvPr>
            <p:cNvSpPr/>
            <p:nvPr/>
          </p:nvSpPr>
          <p:spPr>
            <a:xfrm>
              <a:off x="178048" y="8017386"/>
              <a:ext cx="883642" cy="28740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ja-JP" sz="1015" dirty="0">
                  <a:solidFill>
                    <a:schemeClr val="tx1"/>
                  </a:solidFill>
                </a:rPr>
                <a:t>Resolution</a:t>
              </a:r>
              <a:endParaRPr lang="ja-JP" altLang="en-US" sz="1015" dirty="0">
                <a:solidFill>
                  <a:schemeClr val="tx1"/>
                </a:solidFill>
              </a:endParaRPr>
            </a:p>
          </p:txBody>
        </p:sp>
        <p:sp>
          <p:nvSpPr>
            <p:cNvPr id="8" name="下矢印 7">
              <a:extLst>
                <a:ext uri="{FF2B5EF4-FFF2-40B4-BE49-F238E27FC236}">
                  <a16:creationId xmlns:a16="http://schemas.microsoft.com/office/drawing/2014/main" id="{2119263F-EFB2-420C-8F80-F6456A2EE04C}"/>
                </a:ext>
              </a:extLst>
            </p:cNvPr>
            <p:cNvSpPr/>
            <p:nvPr/>
          </p:nvSpPr>
          <p:spPr>
            <a:xfrm>
              <a:off x="1916104" y="7333011"/>
              <a:ext cx="274596" cy="141321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sp>
          <p:nvSpPr>
            <p:cNvPr id="27" name="下矢印 26">
              <a:extLst>
                <a:ext uri="{FF2B5EF4-FFF2-40B4-BE49-F238E27FC236}">
                  <a16:creationId xmlns:a16="http://schemas.microsoft.com/office/drawing/2014/main" id="{70A6DE4E-443E-429F-A17B-C4565F2CC563}"/>
                </a:ext>
              </a:extLst>
            </p:cNvPr>
            <p:cNvSpPr/>
            <p:nvPr/>
          </p:nvSpPr>
          <p:spPr>
            <a:xfrm>
              <a:off x="1555794" y="7747447"/>
              <a:ext cx="273009" cy="14132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sp>
          <p:nvSpPr>
            <p:cNvPr id="28" name="下矢印 27">
              <a:extLst>
                <a:ext uri="{FF2B5EF4-FFF2-40B4-BE49-F238E27FC236}">
                  <a16:creationId xmlns:a16="http://schemas.microsoft.com/office/drawing/2014/main" id="{ADE61AD5-6445-494E-88E1-6F813E22FCEC}"/>
                </a:ext>
              </a:extLst>
            </p:cNvPr>
            <p:cNvSpPr/>
            <p:nvPr/>
          </p:nvSpPr>
          <p:spPr>
            <a:xfrm>
              <a:off x="2420854" y="7741096"/>
              <a:ext cx="274596" cy="13973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grpSp>
          <p:nvGrpSpPr>
            <p:cNvPr id="21525" name="グループ化 51">
              <a:extLst>
                <a:ext uri="{FF2B5EF4-FFF2-40B4-BE49-F238E27FC236}">
                  <a16:creationId xmlns:a16="http://schemas.microsoft.com/office/drawing/2014/main" id="{6385912B-49A8-4E00-BFA2-E5F968843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0748" y="7531496"/>
              <a:ext cx="1884027" cy="1216312"/>
              <a:chOff x="3180748" y="7531496"/>
              <a:chExt cx="1884027" cy="1216312"/>
            </a:xfrm>
          </p:grpSpPr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D5AA3694-66D6-4541-9696-977DAC343AC8}"/>
                  </a:ext>
                </a:extLst>
              </p:cNvPr>
              <p:cNvSpPr/>
              <p:nvPr/>
            </p:nvSpPr>
            <p:spPr>
              <a:xfrm>
                <a:off x="4041449" y="7531496"/>
                <a:ext cx="1023324" cy="2874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ja-JP" sz="1015" dirty="0">
                    <a:solidFill>
                      <a:schemeClr val="tx1"/>
                    </a:solidFill>
                  </a:rPr>
                  <a:t>complaint</a:t>
                </a:r>
                <a:endParaRPr lang="ja-JP" altLang="en-US" sz="1015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5A497836-B85C-47CB-BFA1-436D810D0F25}"/>
                  </a:ext>
                </a:extLst>
              </p:cNvPr>
              <p:cNvSpPr/>
              <p:nvPr/>
            </p:nvSpPr>
            <p:spPr>
              <a:xfrm>
                <a:off x="4041449" y="7993567"/>
                <a:ext cx="1023326" cy="2874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ja-JP" sz="1015" dirty="0">
                    <a:solidFill>
                      <a:schemeClr val="tx1"/>
                    </a:solidFill>
                  </a:rPr>
                  <a:t>dissatisfaction</a:t>
                </a:r>
                <a:endParaRPr lang="ja-JP" altLang="en-US" sz="1015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F17338FB-04E8-405D-BABF-F0FAE976C987}"/>
                  </a:ext>
                </a:extLst>
              </p:cNvPr>
              <p:cNvSpPr/>
              <p:nvPr/>
            </p:nvSpPr>
            <p:spPr>
              <a:xfrm>
                <a:off x="4041449" y="8460402"/>
                <a:ext cx="1023319" cy="2874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ja-JP" sz="1015" dirty="0">
                    <a:solidFill>
                      <a:schemeClr val="tx1"/>
                    </a:solidFill>
                  </a:rPr>
                  <a:t>claim</a:t>
                </a:r>
                <a:endParaRPr lang="ja-JP" altLang="en-US" sz="1015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1784890B-0312-4308-9519-16E9071D92BC}"/>
                  </a:ext>
                </a:extLst>
              </p:cNvPr>
              <p:cNvCxnSpPr/>
              <p:nvPr/>
            </p:nvCxnSpPr>
            <p:spPr>
              <a:xfrm>
                <a:off x="3392260" y="7645823"/>
                <a:ext cx="0" cy="9574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7F48FBB5-C47B-48B5-9085-F87A5AF0CFBF}"/>
                  </a:ext>
                </a:extLst>
              </p:cNvPr>
              <p:cNvCxnSpPr/>
              <p:nvPr/>
            </p:nvCxnSpPr>
            <p:spPr>
              <a:xfrm>
                <a:off x="3392260" y="7645823"/>
                <a:ext cx="64919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CE8F73DF-679B-4D23-B3B3-793F2B3EE490}"/>
                  </a:ext>
                </a:extLst>
              </p:cNvPr>
              <p:cNvCxnSpPr/>
              <p:nvPr/>
            </p:nvCxnSpPr>
            <p:spPr>
              <a:xfrm>
                <a:off x="3392260" y="8152354"/>
                <a:ext cx="64919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D7ACEC78-BECB-49B2-B8F0-C143F8D1808D}"/>
                  </a:ext>
                </a:extLst>
              </p:cNvPr>
              <p:cNvCxnSpPr/>
              <p:nvPr/>
            </p:nvCxnSpPr>
            <p:spPr>
              <a:xfrm>
                <a:off x="3392260" y="8603311"/>
                <a:ext cx="64919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47F4187A-EDAC-4F19-8F7B-5053E73E8A7A}"/>
                  </a:ext>
                </a:extLst>
              </p:cNvPr>
              <p:cNvCxnSpPr>
                <a:cxnSpLocks/>
                <a:stCxn id="17" idx="3"/>
              </p:cNvCxnSpPr>
              <p:nvPr/>
            </p:nvCxnSpPr>
            <p:spPr>
              <a:xfrm>
                <a:off x="3180748" y="8101542"/>
                <a:ext cx="22201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下矢印 39">
              <a:extLst>
                <a:ext uri="{FF2B5EF4-FFF2-40B4-BE49-F238E27FC236}">
                  <a16:creationId xmlns:a16="http://schemas.microsoft.com/office/drawing/2014/main" id="{A51AC7CB-20EA-4CA6-82A2-3B7B170B7265}"/>
                </a:ext>
              </a:extLst>
            </p:cNvPr>
            <p:cNvSpPr/>
            <p:nvPr/>
          </p:nvSpPr>
          <p:spPr>
            <a:xfrm>
              <a:off x="1547859" y="8195228"/>
              <a:ext cx="274596" cy="13973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sp>
          <p:nvSpPr>
            <p:cNvPr id="41" name="下矢印 40">
              <a:extLst>
                <a:ext uri="{FF2B5EF4-FFF2-40B4-BE49-F238E27FC236}">
                  <a16:creationId xmlns:a16="http://schemas.microsoft.com/office/drawing/2014/main" id="{DEC9DCA1-27F0-4198-BEDC-C6E0FB416A6E}"/>
                </a:ext>
              </a:extLst>
            </p:cNvPr>
            <p:cNvSpPr/>
            <p:nvPr/>
          </p:nvSpPr>
          <p:spPr>
            <a:xfrm>
              <a:off x="1539922" y="8608075"/>
              <a:ext cx="273009" cy="13973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cxnSp>
          <p:nvCxnSpPr>
            <p:cNvPr id="33" name="カギ線コネクタ 32">
              <a:extLst>
                <a:ext uri="{FF2B5EF4-FFF2-40B4-BE49-F238E27FC236}">
                  <a16:creationId xmlns:a16="http://schemas.microsoft.com/office/drawing/2014/main" id="{280CC32A-90AD-4DC0-BE34-1768A1229B30}"/>
                </a:ext>
              </a:extLst>
            </p:cNvPr>
            <p:cNvCxnSpPr>
              <a:cxnSpLocks/>
              <a:stCxn id="22" idx="1"/>
              <a:endCxn id="23" idx="2"/>
            </p:cNvCxnSpPr>
            <p:nvPr/>
          </p:nvCxnSpPr>
          <p:spPr>
            <a:xfrm rot="10800000">
              <a:off x="619870" y="8304791"/>
              <a:ext cx="702598" cy="58036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529" name="グループ化 46">
              <a:extLst>
                <a:ext uri="{FF2B5EF4-FFF2-40B4-BE49-F238E27FC236}">
                  <a16:creationId xmlns:a16="http://schemas.microsoft.com/office/drawing/2014/main" id="{B95AF82D-A211-42EF-99BD-0E577370BC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562" y="7165747"/>
              <a:ext cx="793923" cy="845527"/>
              <a:chOff x="479562" y="7165747"/>
              <a:chExt cx="793923" cy="845527"/>
            </a:xfrm>
          </p:grpSpPr>
          <p:cxnSp>
            <p:nvCxnSpPr>
              <p:cNvPr id="35" name="カギ線コネクタ 34">
                <a:extLst>
                  <a:ext uri="{FF2B5EF4-FFF2-40B4-BE49-F238E27FC236}">
                    <a16:creationId xmlns:a16="http://schemas.microsoft.com/office/drawing/2014/main" id="{4F63906E-9553-428A-813A-47B081E908C7}"/>
                  </a:ext>
                </a:extLst>
              </p:cNvPr>
              <p:cNvCxnSpPr/>
              <p:nvPr/>
            </p:nvCxnSpPr>
            <p:spPr>
              <a:xfrm flipV="1">
                <a:off x="479629" y="7166285"/>
                <a:ext cx="793632" cy="671670"/>
              </a:xfrm>
              <a:prstGeom prst="bent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B602E4A7-5BAF-4EBC-A98E-8422FE0753CB}"/>
                  </a:ext>
                </a:extLst>
              </p:cNvPr>
              <p:cNvCxnSpPr/>
              <p:nvPr/>
            </p:nvCxnSpPr>
            <p:spPr>
              <a:xfrm>
                <a:off x="479629" y="7837955"/>
                <a:ext cx="0" cy="1730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72D60EDE-6EE4-4194-B84B-B75FB97237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444"/>
          <a:stretch/>
        </p:blipFill>
        <p:spPr>
          <a:xfrm>
            <a:off x="5195164" y="5458679"/>
            <a:ext cx="461640" cy="17886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4465CCA-4D8E-42A0-989D-0B50237D80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9571" y="5534073"/>
            <a:ext cx="463336" cy="18473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8FA3B1E-F185-4C8E-AC7D-6E60549F0B3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0637" b="34521"/>
          <a:stretch/>
        </p:blipFill>
        <p:spPr>
          <a:xfrm>
            <a:off x="5195164" y="5847635"/>
            <a:ext cx="604096" cy="16614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6AD5985-B3FA-4581-8CFF-D0436B698A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3145" y="5904344"/>
            <a:ext cx="603556" cy="17070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713BD26-650A-4BD1-9931-F413A083792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12888" b="34521"/>
          <a:stretch/>
        </p:blipFill>
        <p:spPr>
          <a:xfrm>
            <a:off x="4612674" y="5772123"/>
            <a:ext cx="512267" cy="8663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04C43BA-709D-41B9-B394-44AFE47F1C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17459" y="5772123"/>
            <a:ext cx="377179" cy="16613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205F9D30-EC85-43A8-BC8D-C900C346E87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5965" y="5807176"/>
            <a:ext cx="377985" cy="164606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E132DD4-408E-4C99-8147-BB10023A24EC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-15" r="7941" b="36545"/>
          <a:stretch/>
        </p:blipFill>
        <p:spPr>
          <a:xfrm>
            <a:off x="871966" y="5187479"/>
            <a:ext cx="877470" cy="41725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2F7FFC9A-31B4-400E-9223-F58D10F370F5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t="1" r="8992" b="34254"/>
          <a:stretch/>
        </p:blipFill>
        <p:spPr>
          <a:xfrm>
            <a:off x="1243688" y="6055641"/>
            <a:ext cx="517595" cy="344364"/>
          </a:xfrm>
          <a:prstGeom prst="rect">
            <a:avLst/>
          </a:prstGeom>
        </p:spPr>
      </p:pic>
      <p:pic>
        <p:nvPicPr>
          <p:cNvPr id="21508" name="図 21507">
            <a:extLst>
              <a:ext uri="{FF2B5EF4-FFF2-40B4-BE49-F238E27FC236}">
                <a16:creationId xmlns:a16="http://schemas.microsoft.com/office/drawing/2014/main" id="{A2555EAC-E7EC-4AF2-A64D-F881F684FDE5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" b="23803"/>
          <a:stretch/>
        </p:blipFill>
        <p:spPr>
          <a:xfrm>
            <a:off x="4150252" y="6103696"/>
            <a:ext cx="673784" cy="244134"/>
          </a:xfrm>
          <a:prstGeom prst="rect">
            <a:avLst/>
          </a:prstGeom>
        </p:spPr>
      </p:pic>
      <p:pic>
        <p:nvPicPr>
          <p:cNvPr id="21516" name="図 21515">
            <a:extLst>
              <a:ext uri="{FF2B5EF4-FFF2-40B4-BE49-F238E27FC236}">
                <a16:creationId xmlns:a16="http://schemas.microsoft.com/office/drawing/2014/main" id="{339E3130-962F-4E9F-92F8-0359CFD2AA1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r="4398" b="33244"/>
          <a:stretch/>
        </p:blipFill>
        <p:spPr>
          <a:xfrm>
            <a:off x="3619761" y="5081619"/>
            <a:ext cx="1167536" cy="468425"/>
          </a:xfrm>
          <a:prstGeom prst="rect">
            <a:avLst/>
          </a:prstGeom>
        </p:spPr>
      </p:pic>
      <p:pic>
        <p:nvPicPr>
          <p:cNvPr id="21517" name="図 21516">
            <a:extLst>
              <a:ext uri="{FF2B5EF4-FFF2-40B4-BE49-F238E27FC236}">
                <a16:creationId xmlns:a16="http://schemas.microsoft.com/office/drawing/2014/main" id="{4304BA0D-9F63-466F-9D1C-F96C5EDADA79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b="32586"/>
          <a:stretch/>
        </p:blipFill>
        <p:spPr>
          <a:xfrm>
            <a:off x="1674897" y="5811240"/>
            <a:ext cx="788995" cy="10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5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815</Words>
  <Application>Microsoft Office PowerPoint</Application>
  <PresentationFormat>画面に合わせる (4:3)</PresentationFormat>
  <Paragraphs>107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ＭＳ Ｐ明朝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　三恵</cp:lastModifiedBy>
  <cp:revision>9</cp:revision>
  <dcterms:created xsi:type="dcterms:W3CDTF">2018-08-17T05:53:43Z</dcterms:created>
  <dcterms:modified xsi:type="dcterms:W3CDTF">2022-02-10T14:46:25Z</dcterms:modified>
</cp:coreProperties>
</file>