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6" r:id="rId2"/>
    <p:sldId id="277" r:id="rId3"/>
    <p:sldId id="278" r:id="rId4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6" d="100"/>
          <a:sy n="76" d="100"/>
        </p:scale>
        <p:origin x="43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835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923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930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795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11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3784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8551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77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0845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1305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896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0054DF-7AFC-4B02-98C7-098D481653EC}" type="datetimeFigureOut">
              <a:rPr kumimoji="1" lang="ja-JP" altLang="en-US" smtClean="0"/>
              <a:t>2022/2/4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28F85-30EC-40CA-9385-4FF8F844EC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8012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テキスト ボックス 26">
            <a:extLst>
              <a:ext uri="{FF2B5EF4-FFF2-40B4-BE49-F238E27FC236}">
                <a16:creationId xmlns:a16="http://schemas.microsoft.com/office/drawing/2014/main" id="{87A9EDB7-E8F6-4267-973E-5CCBAE1545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120" y="178777"/>
            <a:ext cx="5558203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キャリアデザイン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Ⅰ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：第９回～自分づくり①～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B0BE9BB-7120-4598-BF46-F14717113F24}"/>
              </a:ext>
            </a:extLst>
          </p:cNvPr>
          <p:cNvSpPr txBox="1"/>
          <p:nvPr/>
        </p:nvSpPr>
        <p:spPr>
          <a:xfrm>
            <a:off x="496766" y="1557704"/>
            <a:ext cx="5940669" cy="218034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ワーク①　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■先週の課題である「自分の長所１００個」をペアになって伝え合ってみよう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■長所を伝え合っての感想を書いてみよう：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Arial" charset="0"/>
              </a:rPr>
              <a:t/>
            </a:r>
            <a:br>
              <a:rPr lang="en-US" altLang="ja-JP" sz="969" dirty="0">
                <a:latin typeface="Arial" charset="0"/>
              </a:rPr>
            </a:b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考えてみよう①～人と人との関係について考えてみよう～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Arial" charset="0"/>
              </a:rPr>
              <a:t>①パーソナリティの違いを認める</a:t>
            </a:r>
            <a:endParaRPr lang="en-US" altLang="ja-JP" sz="969" dirty="0">
              <a:latin typeface="Arial" charset="0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Arial" charset="0"/>
              </a:rPr>
              <a:t>→</a:t>
            </a:r>
            <a:endParaRPr lang="en-US" altLang="ja-JP" sz="969" dirty="0">
              <a:latin typeface="Arial" charset="0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Arial" charset="0"/>
              </a:rPr>
              <a:t>→</a:t>
            </a:r>
            <a:endParaRPr lang="en-US" altLang="ja-JP" sz="969" dirty="0">
              <a:latin typeface="Arial" charset="0"/>
            </a:endParaRPr>
          </a:p>
          <a:p>
            <a:pPr eaLnBrk="1" hangingPunct="1">
              <a:defRPr/>
            </a:pPr>
            <a:endParaRPr lang="en-US" altLang="ja-JP" sz="969" dirty="0">
              <a:latin typeface="Arial" charset="0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Arial" charset="0"/>
              </a:rPr>
              <a:t>②対人関係を円滑に進めるために</a:t>
            </a:r>
            <a:endParaRPr lang="en-US" altLang="ja-JP" sz="969" dirty="0">
              <a:latin typeface="Arial" charset="0"/>
            </a:endParaRPr>
          </a:p>
          <a:p>
            <a:pPr eaLnBrk="1" hangingPunct="1">
              <a:defRPr/>
            </a:pPr>
            <a:endParaRPr lang="en-US" altLang="ja-JP" sz="969" dirty="0">
              <a:latin typeface="Arial" charset="0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Arial" charset="0"/>
              </a:rPr>
              <a:t>→対人関係を競争として捉えない（競争しなければ仲間になる）</a:t>
            </a:r>
            <a:endParaRPr lang="en-US" altLang="ja-JP" sz="969" dirty="0">
              <a:latin typeface="Arial" charset="0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Arial" charset="0"/>
              </a:rPr>
              <a:t>→対人関係を権力争いとして捉えない</a:t>
            </a:r>
            <a:endParaRPr lang="en-US" altLang="ja-JP" sz="969" dirty="0">
              <a:latin typeface="Arial" charset="0"/>
            </a:endParaRPr>
          </a:p>
        </p:txBody>
      </p:sp>
      <p:sp>
        <p:nvSpPr>
          <p:cNvPr id="27" name="テキスト ボックス 45">
            <a:extLst>
              <a:ext uri="{FF2B5EF4-FFF2-40B4-BE49-F238E27FC236}">
                <a16:creationId xmlns:a16="http://schemas.microsoft.com/office/drawing/2014/main" id="{FD7E1018-ADB3-41A9-9EE2-E775767A28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92" y="3758712"/>
            <a:ext cx="5915758" cy="1803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ワーク②</a:t>
            </a: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現在持っている価値観を探る～あなたが大事にしているモノは何！？</a:t>
            </a: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1015" dirty="0">
                <a:latin typeface="Calibri" pitchFamily="34" charset="0"/>
              </a:rPr>
              <a:t>下記</a:t>
            </a:r>
            <a:r>
              <a:rPr lang="ja-JP" altLang="ja-JP" sz="1015" dirty="0">
                <a:latin typeface="Calibri" pitchFamily="34" charset="0"/>
              </a:rPr>
              <a:t>「人が大切にする</a:t>
            </a:r>
            <a:r>
              <a:rPr lang="en-US" altLang="ja-JP" sz="1015" dirty="0">
                <a:latin typeface="Calibri" pitchFamily="34" charset="0"/>
              </a:rPr>
              <a:t>14</a:t>
            </a:r>
            <a:r>
              <a:rPr lang="ja-JP" altLang="ja-JP" sz="1015" dirty="0">
                <a:latin typeface="Calibri" pitchFamily="34" charset="0"/>
              </a:rPr>
              <a:t>の価値観」</a:t>
            </a:r>
            <a:r>
              <a:rPr lang="ja-JP" altLang="en-US" sz="1015" dirty="0">
                <a:latin typeface="Calibri" pitchFamily="34" charset="0"/>
              </a:rPr>
              <a:t>の中からあなたが大事にしているモノにチェックしてください。</a:t>
            </a: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ja-JP" altLang="en-US" sz="1015" dirty="0">
                <a:latin typeface="Calibri" pitchFamily="34" charset="0"/>
              </a:rPr>
              <a:t>　</a:t>
            </a:r>
            <a:r>
              <a:rPr lang="en-US" altLang="ja-JP" sz="1015" dirty="0">
                <a:latin typeface="Calibri" pitchFamily="34" charset="0"/>
              </a:rPr>
              <a:t>※</a:t>
            </a:r>
            <a:r>
              <a:rPr lang="ja-JP" altLang="en-US" sz="1015" dirty="0">
                <a:latin typeface="Calibri" pitchFamily="34" charset="0"/>
              </a:rPr>
              <a:t>チェックした項目の中から上位５つに優先順位をつけて、その理由も書いてください。</a:t>
            </a: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ja-JP" altLang="en-US" sz="1015" b="1" dirty="0">
                <a:latin typeface="+mn-ea"/>
                <a:ea typeface="+mn-ea"/>
              </a:rPr>
              <a:t>□</a:t>
            </a:r>
            <a:r>
              <a:rPr lang="ja-JP" altLang="ja-JP" sz="1015" b="1" dirty="0">
                <a:latin typeface="+mn-ea"/>
                <a:ea typeface="+mn-ea"/>
              </a:rPr>
              <a:t>能力の活用</a:t>
            </a:r>
            <a:r>
              <a:rPr lang="ja-JP" altLang="en-US" sz="1015" b="1" dirty="0">
                <a:latin typeface="+mn-ea"/>
                <a:ea typeface="+mn-ea"/>
              </a:rPr>
              <a:t>　　 　□</a:t>
            </a:r>
            <a:r>
              <a:rPr lang="ja-JP" altLang="ja-JP" sz="1015" b="1" dirty="0">
                <a:latin typeface="+mn-ea"/>
                <a:ea typeface="+mn-ea"/>
              </a:rPr>
              <a:t>達成</a:t>
            </a:r>
            <a:r>
              <a:rPr lang="ja-JP" altLang="en-US" sz="1015" b="1" dirty="0">
                <a:latin typeface="+mn-ea"/>
                <a:ea typeface="+mn-ea"/>
              </a:rPr>
              <a:t>　　　　　　　　□</a:t>
            </a:r>
            <a:r>
              <a:rPr lang="ja-JP" altLang="ja-JP" sz="1015" b="1" dirty="0">
                <a:latin typeface="+mn-ea"/>
                <a:ea typeface="+mn-ea"/>
              </a:rPr>
              <a:t>美的追求</a:t>
            </a:r>
            <a:r>
              <a:rPr lang="ja-JP" altLang="en-US" sz="1015" b="1" dirty="0">
                <a:latin typeface="+mn-ea"/>
                <a:ea typeface="+mn-ea"/>
              </a:rPr>
              <a:t>　　　　　　 □</a:t>
            </a:r>
            <a:r>
              <a:rPr lang="ja-JP" altLang="ja-JP" sz="1015" b="1" dirty="0">
                <a:latin typeface="+mn-ea"/>
                <a:ea typeface="+mn-ea"/>
              </a:rPr>
              <a:t>愛他性</a:t>
            </a:r>
            <a:r>
              <a:rPr lang="ja-JP" altLang="en-US" sz="1015" b="1" dirty="0">
                <a:latin typeface="+mn-ea"/>
                <a:ea typeface="+mn-ea"/>
              </a:rPr>
              <a:t>　　　　　　　□</a:t>
            </a:r>
            <a:r>
              <a:rPr lang="ja-JP" altLang="ja-JP" sz="1015" b="1" dirty="0">
                <a:latin typeface="+mn-ea"/>
                <a:ea typeface="+mn-ea"/>
              </a:rPr>
              <a:t>自律</a:t>
            </a:r>
          </a:p>
          <a:p>
            <a:pPr eaLnBrk="1" hangingPunct="1">
              <a:defRPr/>
            </a:pPr>
            <a:r>
              <a:rPr lang="ja-JP" altLang="en-US" sz="1015" b="1" dirty="0">
                <a:latin typeface="+mn-ea"/>
                <a:ea typeface="+mn-ea"/>
              </a:rPr>
              <a:t>□</a:t>
            </a:r>
            <a:r>
              <a:rPr lang="ja-JP" altLang="ja-JP" sz="1015" b="1" dirty="0">
                <a:latin typeface="+mn-ea"/>
                <a:ea typeface="+mn-ea"/>
              </a:rPr>
              <a:t>創造性</a:t>
            </a:r>
            <a:r>
              <a:rPr lang="ja-JP" altLang="en-US" sz="1015" b="1" dirty="0">
                <a:latin typeface="+mn-ea"/>
                <a:ea typeface="+mn-ea"/>
              </a:rPr>
              <a:t>　　　　　　 □</a:t>
            </a:r>
            <a:r>
              <a:rPr lang="ja-JP" altLang="ja-JP" sz="1015" b="1" dirty="0">
                <a:latin typeface="+mn-ea"/>
                <a:ea typeface="+mn-ea"/>
              </a:rPr>
              <a:t>経済的報酬</a:t>
            </a:r>
            <a:r>
              <a:rPr lang="ja-JP" altLang="en-US" sz="1015" b="1" dirty="0">
                <a:latin typeface="+mn-ea"/>
                <a:ea typeface="+mn-ea"/>
              </a:rPr>
              <a:t>　　　 □</a:t>
            </a:r>
            <a:r>
              <a:rPr lang="ja-JP" altLang="ja-JP" sz="1015" b="1" dirty="0">
                <a:latin typeface="+mn-ea"/>
                <a:ea typeface="+mn-ea"/>
              </a:rPr>
              <a:t>ライフスタイル</a:t>
            </a:r>
            <a:r>
              <a:rPr lang="ja-JP" altLang="en-US" sz="1015" b="1" dirty="0">
                <a:latin typeface="+mn-ea"/>
                <a:ea typeface="+mn-ea"/>
              </a:rPr>
              <a:t>　　　 □</a:t>
            </a:r>
            <a:r>
              <a:rPr lang="ja-JP" altLang="ja-JP" sz="1015" b="1" dirty="0">
                <a:latin typeface="+mn-ea"/>
                <a:ea typeface="+mn-ea"/>
              </a:rPr>
              <a:t>具体的活動</a:t>
            </a:r>
          </a:p>
          <a:p>
            <a:pPr eaLnBrk="1" hangingPunct="1">
              <a:defRPr/>
            </a:pPr>
            <a:r>
              <a:rPr lang="ja-JP" altLang="en-US" sz="1015" b="1" dirty="0">
                <a:latin typeface="+mn-ea"/>
                <a:ea typeface="+mn-ea"/>
              </a:rPr>
              <a:t>□</a:t>
            </a:r>
            <a:r>
              <a:rPr lang="ja-JP" altLang="ja-JP" sz="1015" b="1" dirty="0">
                <a:latin typeface="+mn-ea"/>
                <a:ea typeface="+mn-ea"/>
              </a:rPr>
              <a:t>社会的評価</a:t>
            </a:r>
            <a:r>
              <a:rPr lang="ja-JP" altLang="en-US" sz="1015" b="1" dirty="0">
                <a:latin typeface="+mn-ea"/>
                <a:ea typeface="+mn-ea"/>
              </a:rPr>
              <a:t>　　　 □</a:t>
            </a:r>
            <a:r>
              <a:rPr lang="ja-JP" altLang="ja-JP" sz="1015" b="1" dirty="0">
                <a:latin typeface="+mn-ea"/>
                <a:ea typeface="+mn-ea"/>
              </a:rPr>
              <a:t>危険性</a:t>
            </a:r>
            <a:r>
              <a:rPr lang="ja-JP" altLang="en-US" sz="1015" b="1" dirty="0">
                <a:latin typeface="+mn-ea"/>
                <a:ea typeface="+mn-ea"/>
              </a:rPr>
              <a:t>　　　　　　 □</a:t>
            </a:r>
            <a:r>
              <a:rPr lang="ja-JP" altLang="ja-JP" sz="1015" b="1" dirty="0">
                <a:latin typeface="+mn-ea"/>
                <a:ea typeface="+mn-ea"/>
              </a:rPr>
              <a:t>社会的交流性</a:t>
            </a:r>
            <a:r>
              <a:rPr lang="ja-JP" altLang="en-US" sz="1015" b="1" dirty="0">
                <a:latin typeface="+mn-ea"/>
                <a:ea typeface="+mn-ea"/>
              </a:rPr>
              <a:t>　　　 □</a:t>
            </a:r>
            <a:r>
              <a:rPr lang="ja-JP" altLang="ja-JP" sz="1015" b="1" dirty="0">
                <a:latin typeface="+mn-ea"/>
                <a:ea typeface="+mn-ea"/>
              </a:rPr>
              <a:t>多様性</a:t>
            </a:r>
            <a:r>
              <a:rPr lang="ja-JP" altLang="en-US" sz="1015" b="1" dirty="0">
                <a:latin typeface="+mn-ea"/>
                <a:ea typeface="+mn-ea"/>
              </a:rPr>
              <a:t>　　　　　　  □</a:t>
            </a:r>
            <a:r>
              <a:rPr lang="ja-JP" altLang="ja-JP" sz="1015" b="1" dirty="0">
                <a:latin typeface="+mn-ea"/>
                <a:ea typeface="+mn-ea"/>
              </a:rPr>
              <a:t>環境</a:t>
            </a:r>
            <a:endParaRPr lang="en-US" altLang="ja-JP" sz="1015" b="1" dirty="0">
              <a:latin typeface="+mn-ea"/>
              <a:ea typeface="+mn-ea"/>
            </a:endParaRPr>
          </a:p>
          <a:p>
            <a:pPr eaLnBrk="1" hangingPunct="1">
              <a:defRPr/>
            </a:pPr>
            <a:r>
              <a:rPr lang="en-US" altLang="ja-JP" sz="1015" dirty="0">
                <a:latin typeface="Calibri" pitchFamily="34" charset="0"/>
              </a:rPr>
              <a:t/>
            </a:r>
            <a:br>
              <a:rPr lang="en-US" altLang="ja-JP" sz="1015" dirty="0">
                <a:latin typeface="Calibri" pitchFamily="34" charset="0"/>
              </a:rPr>
            </a:br>
            <a:r>
              <a:rPr lang="ja-JP" altLang="en-US" sz="1015" dirty="0">
                <a:latin typeface="Calibri" pitchFamily="34" charset="0"/>
              </a:rPr>
              <a:t>１．</a:t>
            </a: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ja-JP" altLang="en-US" sz="1015" dirty="0">
                <a:latin typeface="Calibri" pitchFamily="34" charset="0"/>
              </a:rPr>
              <a:t>２．</a:t>
            </a: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ja-JP" altLang="en-US" sz="1015" dirty="0">
                <a:latin typeface="Calibri" pitchFamily="34" charset="0"/>
              </a:rPr>
              <a:t>３．</a:t>
            </a:r>
            <a:endParaRPr lang="en-US" altLang="ja-JP" sz="1015" dirty="0">
              <a:latin typeface="Calibri" pitchFamily="34" charset="0"/>
            </a:endParaRPr>
          </a:p>
        </p:txBody>
      </p:sp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39E727E4-0AF0-4C90-B930-C8BA345D8EC7}"/>
              </a:ext>
            </a:extLst>
          </p:cNvPr>
          <p:cNvCxnSpPr/>
          <p:nvPr/>
        </p:nvCxnSpPr>
        <p:spPr>
          <a:xfrm>
            <a:off x="397120" y="438150"/>
            <a:ext cx="609013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462" name="Rectangle 24">
            <a:extLst>
              <a:ext uri="{FF2B5EF4-FFF2-40B4-BE49-F238E27FC236}">
                <a16:creationId xmlns:a16="http://schemas.microsoft.com/office/drawing/2014/main" id="{9E6C7CAA-5688-4C20-A605-7BC533B57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450" y="5761210"/>
            <a:ext cx="6488724" cy="234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3335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0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歳　      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  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  　 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4 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 　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6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8 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　　　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10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 　　  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12 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14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 　　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16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　　 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18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　  　  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20</a:t>
            </a:r>
            <a:r>
              <a:rPr lang="ja-JP" altLang="en-US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  　 　 </a:t>
            </a:r>
            <a:r>
              <a:rPr lang="en-US" altLang="ja-JP" sz="923">
                <a:latin typeface="Century" panose="02040604050505020304" pitchFamily="18" charset="0"/>
                <a:ea typeface="ＭＳ 明朝" panose="02020609040205080304" pitchFamily="17" charset="-128"/>
                <a:cs typeface="Times New Roman" panose="02020603050405020304" pitchFamily="18" charset="0"/>
              </a:rPr>
              <a:t>22</a:t>
            </a:r>
            <a:endParaRPr lang="en-US" altLang="ja-JP" sz="1662">
              <a:latin typeface="Arial" panose="020B0604020202020204" pitchFamily="34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4" name="テキスト ボックス 45">
            <a:extLst>
              <a:ext uri="{FF2B5EF4-FFF2-40B4-BE49-F238E27FC236}">
                <a16:creationId xmlns:a16="http://schemas.microsoft.com/office/drawing/2014/main" id="{6A9D4A1A-0A8D-4F96-A419-FFA3EBECE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715" y="5461489"/>
            <a:ext cx="5915758" cy="390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ワーク③</a:t>
            </a:r>
            <a:r>
              <a:rPr lang="ja-JP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en-US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なぜその価値観を持つようになったのか？自分史を書いて思い出してみよう</a:t>
            </a:r>
            <a: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/>
            </a:r>
            <a:br>
              <a:rPr lang="en-US" altLang="ja-JP" sz="1015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</a:br>
            <a:r>
              <a:rPr lang="en-US" altLang="ja-JP" sz="923" dirty="0">
                <a:latin typeface="+mn-ea"/>
                <a:ea typeface="+mn-ea"/>
              </a:rPr>
              <a:t>※</a:t>
            </a:r>
            <a:r>
              <a:rPr lang="ja-JP" altLang="en-US" sz="923" dirty="0">
                <a:latin typeface="+mn-ea"/>
                <a:ea typeface="+mn-ea"/>
              </a:rPr>
              <a:t>喜怒哀楽、達成、挫折、印象に残っている記憶など思いつくままに書き込んでみよう。</a:t>
            </a:r>
            <a:endParaRPr lang="ja-JP" altLang="ja-JP" sz="923" dirty="0">
              <a:latin typeface="+mn-ea"/>
              <a:ea typeface="+mn-ea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0A90DDD-72EF-428A-B6B3-A1B76E8B799B}"/>
              </a:ext>
            </a:extLst>
          </p:cNvPr>
          <p:cNvSpPr/>
          <p:nvPr/>
        </p:nvSpPr>
        <p:spPr>
          <a:xfrm>
            <a:off x="397120" y="5991959"/>
            <a:ext cx="6090138" cy="276811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grpSp>
        <p:nvGrpSpPr>
          <p:cNvPr id="19465" name="グループ化 42">
            <a:extLst>
              <a:ext uri="{FF2B5EF4-FFF2-40B4-BE49-F238E27FC236}">
                <a16:creationId xmlns:a16="http://schemas.microsoft.com/office/drawing/2014/main" id="{202C95DB-C461-4BDC-8174-D02D8A24898E}"/>
              </a:ext>
            </a:extLst>
          </p:cNvPr>
          <p:cNvGrpSpPr>
            <a:grpSpLocks/>
          </p:cNvGrpSpPr>
          <p:nvPr/>
        </p:nvGrpSpPr>
        <p:grpSpPr bwMode="auto">
          <a:xfrm>
            <a:off x="2099897" y="6059369"/>
            <a:ext cx="3323492" cy="300870"/>
            <a:chOff x="2234679" y="4052867"/>
            <a:chExt cx="3210545" cy="324747"/>
          </a:xfrm>
        </p:grpSpPr>
        <p:sp>
          <p:nvSpPr>
            <p:cNvPr id="19468" name="左右矢印 27">
              <a:extLst>
                <a:ext uri="{FF2B5EF4-FFF2-40B4-BE49-F238E27FC236}">
                  <a16:creationId xmlns:a16="http://schemas.microsoft.com/office/drawing/2014/main" id="{D06FDA27-9CFB-4825-9169-E55C447E5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34679" y="4052867"/>
              <a:ext cx="1554361" cy="85725"/>
            </a:xfrm>
            <a:prstGeom prst="leftRightArrow">
              <a:avLst>
                <a:gd name="adj1" fmla="val 50000"/>
                <a:gd name="adj2" fmla="val 49947"/>
              </a:avLst>
            </a:prstGeom>
            <a:solidFill>
              <a:srgbClr val="4F81BD"/>
            </a:solidFill>
            <a:ln w="25400">
              <a:solidFill>
                <a:srgbClr val="243F60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62">
                <a:latin typeface="Calibri" panose="020F0502020204030204" pitchFamily="34" charset="0"/>
              </a:endParaRPr>
            </a:p>
          </p:txBody>
        </p:sp>
        <p:sp>
          <p:nvSpPr>
            <p:cNvPr id="19469" name="左右矢印 28">
              <a:extLst>
                <a:ext uri="{FF2B5EF4-FFF2-40B4-BE49-F238E27FC236}">
                  <a16:creationId xmlns:a16="http://schemas.microsoft.com/office/drawing/2014/main" id="{58B36B17-CB6A-4241-BE83-04CD21A6D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61048" y="4054227"/>
              <a:ext cx="723900" cy="85725"/>
            </a:xfrm>
            <a:prstGeom prst="leftRightArrow">
              <a:avLst>
                <a:gd name="adj1" fmla="val 50000"/>
                <a:gd name="adj2" fmla="val 49963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62">
                <a:latin typeface="Calibri" panose="020F0502020204030204" pitchFamily="34" charset="0"/>
              </a:endParaRPr>
            </a:p>
          </p:txBody>
        </p:sp>
        <p:sp>
          <p:nvSpPr>
            <p:cNvPr id="19470" name="左右矢印 29">
              <a:extLst>
                <a:ext uri="{FF2B5EF4-FFF2-40B4-BE49-F238E27FC236}">
                  <a16:creationId xmlns:a16="http://schemas.microsoft.com/office/drawing/2014/main" id="{06B0B7CE-7BD4-4FB8-A33E-18BBBE1D0A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49316" y="4066584"/>
              <a:ext cx="723900" cy="72008"/>
            </a:xfrm>
            <a:prstGeom prst="leftRightArrow">
              <a:avLst>
                <a:gd name="adj1" fmla="val 50000"/>
                <a:gd name="adj2" fmla="val 49986"/>
              </a:avLst>
            </a:prstGeom>
            <a:solidFill>
              <a:srgbClr val="4F81BD"/>
            </a:solidFill>
            <a:ln w="25400">
              <a:solidFill>
                <a:srgbClr val="385D8A"/>
              </a:solidFill>
              <a:miter lim="800000"/>
              <a:headEnd/>
              <a:tailEnd/>
            </a:ln>
          </p:spPr>
          <p:txBody>
            <a:bodyPr anchor="ctr"/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ja-JP" altLang="en-US" sz="1662">
                <a:latin typeface="Calibri" panose="020F0502020204030204" pitchFamily="34" charset="0"/>
              </a:endParaRPr>
            </a:p>
          </p:txBody>
        </p:sp>
        <p:sp>
          <p:nvSpPr>
            <p:cNvPr id="19471" name="テキスト ボックス 41">
              <a:extLst>
                <a:ext uri="{FF2B5EF4-FFF2-40B4-BE49-F238E27FC236}">
                  <a16:creationId xmlns:a16="http://schemas.microsoft.com/office/drawing/2014/main" id="{F3981F9C-B167-40EF-A073-743BA3852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76872" y="4139952"/>
              <a:ext cx="3168352" cy="2376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kumimoji="1" sz="32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 kumimoji="1" sz="28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tx1"/>
                  </a:solidFill>
                  <a:latin typeface="Times New Roman" panose="02020603050405020304" pitchFamily="18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831">
                  <a:latin typeface="Calibri" panose="020F0502020204030204" pitchFamily="34" charset="0"/>
                </a:rPr>
                <a:t>　　　　　　　小学校　　　　　　　　　　　　　中学校　　　　　　　高校　</a:t>
              </a: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CFBE65-8E7C-40D8-96B6-5A7169E0D676}"/>
              </a:ext>
            </a:extLst>
          </p:cNvPr>
          <p:cNvSpPr/>
          <p:nvPr/>
        </p:nvSpPr>
        <p:spPr>
          <a:xfrm>
            <a:off x="477715" y="1557704"/>
            <a:ext cx="6009543" cy="70924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350F28D-BB6E-4A0D-822C-3235A1DFBE41}"/>
              </a:ext>
            </a:extLst>
          </p:cNvPr>
          <p:cNvSpPr txBox="1"/>
          <p:nvPr/>
        </p:nvSpPr>
        <p:spPr>
          <a:xfrm>
            <a:off x="446943" y="581758"/>
            <a:ext cx="5996354" cy="838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アドラー心理学の</a:t>
            </a: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前提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となる考え方</a:t>
            </a: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①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「人は変われる</a:t>
            </a: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/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人は誰でも幸せになれる」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②　行動目標と心理目標について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○行動面の目標→（・自立すること　・社会と調和して暮らせるということ）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○行動を支える心理面の目標→（・わたしには能力があるという意識　・人々はわたしの仲間であるという意識）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45">
            <a:extLst>
              <a:ext uri="{FF2B5EF4-FFF2-40B4-BE49-F238E27FC236}">
                <a16:creationId xmlns:a16="http://schemas.microsoft.com/office/drawing/2014/main" id="{EA70AAB7-067A-4C5C-ADC1-73D9C1E305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328" y="451339"/>
            <a:ext cx="5915757" cy="2066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ワーク④</a:t>
            </a: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ワーク③で書いた自分史を見て思い出してみよう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a: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「自分が一番輝いていた（と思う）瞬間とその理由」　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b: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「自分が一番輝いていなかった（と思う）瞬間とその理由」</a:t>
            </a:r>
            <a:endParaRPr lang="ja-JP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endParaRPr lang="en-US" altLang="ja-JP" sz="1015" dirty="0">
              <a:latin typeface="Calibri" pitchFamily="34" charset="0"/>
            </a:endParaRPr>
          </a:p>
          <a:p>
            <a:pPr eaLnBrk="1" hangingPunct="1">
              <a:defRPr/>
            </a:pPr>
            <a:r>
              <a:rPr lang="ja-JP" altLang="en-US" sz="1015" dirty="0">
                <a:latin typeface="Calibri" pitchFamily="34" charset="0"/>
              </a:rPr>
              <a:t>！</a:t>
            </a:r>
            <a:r>
              <a:rPr lang="en-US" altLang="ja-JP" sz="1015" dirty="0">
                <a:latin typeface="Calibri" pitchFamily="34" charset="0"/>
              </a:rPr>
              <a:t>a:</a:t>
            </a:r>
            <a:r>
              <a:rPr lang="ja-JP" altLang="en-US" sz="1015" dirty="0">
                <a:latin typeface="Calibri" pitchFamily="34" charset="0"/>
              </a:rPr>
              <a:t>の「輝いていた瞬間」についてペアで話し合って、話し合った感想を書いておこう</a:t>
            </a:r>
            <a:endParaRPr lang="en-US" altLang="ja-JP" sz="1015" dirty="0">
              <a:latin typeface="Calibri" pitchFamily="34" charset="0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A47190E-9A49-4253-8B87-456B44B9DCDF}"/>
              </a:ext>
            </a:extLst>
          </p:cNvPr>
          <p:cNvSpPr/>
          <p:nvPr/>
        </p:nvSpPr>
        <p:spPr>
          <a:xfrm>
            <a:off x="370743" y="2244970"/>
            <a:ext cx="5983165" cy="93052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234E9A35-4819-41FF-A04E-FF457093AC96}"/>
              </a:ext>
            </a:extLst>
          </p:cNvPr>
          <p:cNvSpPr/>
          <p:nvPr/>
        </p:nvSpPr>
        <p:spPr>
          <a:xfrm>
            <a:off x="370743" y="3308838"/>
            <a:ext cx="5983165" cy="2329484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考えてみよう②～社会と自分との調和ついて考えてみよう～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ライフスタイルとは？→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個人としての生き方のスタイル、性質</a:t>
            </a: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なお、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アドラーは</a:t>
            </a:r>
          </a:p>
          <a:p>
            <a:pPr eaLnBrk="1" hangingPunct="1">
              <a:defRPr/>
            </a:pP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「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」「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　　　　　　　　　　　　　　　　　　　　　　　　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」と述べている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○ライフスタイルの構成要素</a:t>
            </a:r>
            <a:r>
              <a:rPr lang="en-US" altLang="ja-JP" sz="969" u="sng" dirty="0">
                <a:latin typeface="Arial" charset="0"/>
              </a:rPr>
              <a:t/>
            </a:r>
            <a:br>
              <a:rPr lang="en-US" altLang="ja-JP" sz="969" u="sng" dirty="0">
                <a:latin typeface="Arial" charset="0"/>
              </a:rPr>
            </a:br>
            <a:r>
              <a:rPr lang="ja-JP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・自己概念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→自分の現況についての信念「私は○○である」</a:t>
            </a:r>
          </a:p>
          <a:p>
            <a:pPr eaLnBrk="1" hangingPunct="1">
              <a:defRPr/>
            </a:pPr>
            <a:r>
              <a:rPr lang="en-US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・世界像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→世界の現状についての信念「○○○はｘｘｘである」</a:t>
            </a: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○○には自分の周囲から広く社会的なワードが入る。ｘｘｘには自分が思うこと（自分の世界観で見えていること）が入る</a:t>
            </a:r>
          </a:p>
          <a:p>
            <a:pPr eaLnBrk="1" hangingPunct="1">
              <a:defRPr/>
            </a:pPr>
            <a:r>
              <a:rPr lang="en-US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r>
              <a:rPr lang="ja-JP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・自己理想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→自己、世界の理想についての信念「○○○は私に対して（私にとって）ｘｘｘｘであって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ほ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しい」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E4748E6-12CA-4649-AA03-0114F49A0053}"/>
              </a:ext>
            </a:extLst>
          </p:cNvPr>
          <p:cNvSpPr/>
          <p:nvPr/>
        </p:nvSpPr>
        <p:spPr>
          <a:xfrm>
            <a:off x="438150" y="5701812"/>
            <a:ext cx="3165231" cy="24147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ワーク⑤</a:t>
            </a:r>
            <a:r>
              <a:rPr lang="ja-JP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自分のライフスタイルを書き出してみよう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aphicFrame>
        <p:nvGraphicFramePr>
          <p:cNvPr id="9" name="表 8">
            <a:extLst>
              <a:ext uri="{FF2B5EF4-FFF2-40B4-BE49-F238E27FC236}">
                <a16:creationId xmlns:a16="http://schemas.microsoft.com/office/drawing/2014/main" id="{0FEBA82C-B7C1-4B8D-902D-F4B5A5F68F12}"/>
              </a:ext>
            </a:extLst>
          </p:cNvPr>
          <p:cNvGraphicFramePr>
            <a:graphicFrameLocks noGrp="1"/>
          </p:cNvGraphicFramePr>
          <p:nvPr/>
        </p:nvGraphicFramePr>
        <p:xfrm>
          <a:off x="438150" y="6034454"/>
          <a:ext cx="5782409" cy="1263161"/>
        </p:xfrm>
        <a:graphic>
          <a:graphicData uri="http://schemas.openxmlformats.org/drawingml/2006/table">
            <a:tbl>
              <a:tblPr firstRow="1" firstCol="1" bandRow="1"/>
              <a:tblGrid>
                <a:gridCol w="664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927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50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57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 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自己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世界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3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現在</a:t>
                      </a:r>
                      <a:endParaRPr lang="ja-JP" sz="1000" kern="10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自己概念</a:t>
                      </a:r>
                      <a:endParaRPr lang="ja-JP" sz="1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私は～である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世界像</a:t>
                      </a:r>
                      <a:endParaRPr lang="ja-JP" sz="1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○○はｘｘｘｘ</a:t>
                      </a:r>
                      <a:r>
                        <a:rPr lang="ja-JP" altLang="en-US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である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" name="表 9">
            <a:extLst>
              <a:ext uri="{FF2B5EF4-FFF2-40B4-BE49-F238E27FC236}">
                <a16:creationId xmlns:a16="http://schemas.microsoft.com/office/drawing/2014/main" id="{5AD27FC1-FB20-4AAC-B379-CC8C45016ADC}"/>
              </a:ext>
            </a:extLst>
          </p:cNvPr>
          <p:cNvGraphicFramePr>
            <a:graphicFrameLocks noGrp="1"/>
          </p:cNvGraphicFramePr>
          <p:nvPr/>
        </p:nvGraphicFramePr>
        <p:xfrm>
          <a:off x="438151" y="7297616"/>
          <a:ext cx="5782408" cy="1263162"/>
        </p:xfrm>
        <a:graphic>
          <a:graphicData uri="http://schemas.openxmlformats.org/drawingml/2006/table">
            <a:tbl>
              <a:tblPr firstRow="1" firstCol="1" bandRow="1"/>
              <a:tblGrid>
                <a:gridCol w="6646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77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316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理想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HGP創英角ｺﾞｼｯｸUB" panose="020B0900000000000000" pitchFamily="50" charset="-128"/>
                          <a:ea typeface="HGP創英角ｺﾞｼｯｸUB" panose="020B0900000000000000" pitchFamily="50" charset="-128"/>
                          <a:cs typeface="Times New Roman"/>
                        </a:rPr>
                        <a:t>自己理想</a:t>
                      </a:r>
                      <a:endParaRPr lang="ja-JP" sz="1000" kern="100" dirty="0">
                        <a:effectLst/>
                        <a:latin typeface="HGP創英角ｺﾞｼｯｸUB" panose="020B0900000000000000" pitchFamily="50" charset="-128"/>
                        <a:ea typeface="HGP創英角ｺﾞｼｯｸUB" panose="020B0900000000000000" pitchFamily="50" charset="-128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私は～であるべき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Century"/>
                          <a:ea typeface="ＭＳ 明朝"/>
                          <a:cs typeface="Times New Roman"/>
                        </a:rPr>
                        <a:t>○○○はｘｘｘｘであるべき、あってほしい</a:t>
                      </a:r>
                      <a:endParaRPr lang="ja-JP" sz="1000" kern="100" dirty="0"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3300" marR="63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B52285C9-116E-40BE-A138-2DF5C5FC85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770" y="599669"/>
            <a:ext cx="184731" cy="348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662">
              <a:latin typeface="Calibri" panose="020F050202020403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EDAF9D-846F-4A37-B4B2-2504AA05DB73}"/>
              </a:ext>
            </a:extLst>
          </p:cNvPr>
          <p:cNvSpPr/>
          <p:nvPr/>
        </p:nvSpPr>
        <p:spPr>
          <a:xfrm>
            <a:off x="392724" y="451338"/>
            <a:ext cx="5981700" cy="83805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考えてみよう③～「自己受容」ついて考えてみよう～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自己受容とは？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→「ありのままの自分を、いいも悪いもなく、そのまま認めて受け入れること」です。別の言い方をすれば「不完全な自分を等身大で受け入れること」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" name="下矢印 1">
            <a:extLst>
              <a:ext uri="{FF2B5EF4-FFF2-40B4-BE49-F238E27FC236}">
                <a16:creationId xmlns:a16="http://schemas.microsoft.com/office/drawing/2014/main" id="{DBEE7F6D-DDD0-4202-8594-9A970E412686}"/>
              </a:ext>
            </a:extLst>
          </p:cNvPr>
          <p:cNvSpPr/>
          <p:nvPr/>
        </p:nvSpPr>
        <p:spPr>
          <a:xfrm>
            <a:off x="504093" y="1282212"/>
            <a:ext cx="465992" cy="215411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ja-JP" altLang="en-US" sz="1662"/>
          </a:p>
        </p:txBody>
      </p:sp>
      <p:sp>
        <p:nvSpPr>
          <p:cNvPr id="21509" name="テキスト ボックス 2">
            <a:extLst>
              <a:ext uri="{FF2B5EF4-FFF2-40B4-BE49-F238E27FC236}">
                <a16:creationId xmlns:a16="http://schemas.microsoft.com/office/drawing/2014/main" id="{34996578-823F-427C-B5A9-1246ABE75A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723" y="1538654"/>
            <a:ext cx="5716466" cy="24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「あなたはあなたのままでいい。しかし</a:t>
            </a:r>
            <a:r>
              <a:rPr lang="ja-JP" altLang="en-US" sz="1015" u="sng">
                <a:latin typeface="ＭＳ Ｐ明朝" panose="02020600040205080304" pitchFamily="18" charset="-128"/>
                <a:ea typeface="ＭＳ Ｐ明朝" panose="02020600040205080304" pitchFamily="18" charset="-128"/>
              </a:rPr>
              <a:t>いつまでもこのままのあなたでいいではない</a:t>
            </a:r>
            <a:r>
              <a:rPr lang="ja-JP" altLang="en-US" sz="1015">
                <a:latin typeface="ＭＳ Ｐ明朝" panose="02020600040205080304" pitchFamily="18" charset="-128"/>
                <a:ea typeface="ＭＳ Ｐ明朝" panose="02020600040205080304" pitchFamily="18" charset="-128"/>
              </a:rPr>
              <a:t>。」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08922AB-8C5F-427B-A4EF-4BCDF89E5B26}"/>
              </a:ext>
            </a:extLst>
          </p:cNvPr>
          <p:cNvSpPr/>
          <p:nvPr/>
        </p:nvSpPr>
        <p:spPr>
          <a:xfrm>
            <a:off x="379535" y="1790700"/>
            <a:ext cx="5983165" cy="3373488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考えてみよう④～原因論から</a:t>
            </a:r>
            <a:r>
              <a:rPr lang="ja-JP" altLang="en-US" sz="969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目的論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へ～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原因論とは？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過去の原因が現在に支配的な影響を及ぼしている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。　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過去の経験、環境、文化により人は形成される。</a:t>
            </a: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目的論とは？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未来の目標、目的が現在を規定する（「人間の行動には目的がある」）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　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その時人は「劣等感を抱えながら</a:t>
            </a:r>
            <a:r>
              <a:rPr lang="ja-JP" altLang="ja-JP" sz="969" u="sng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自己決定</a:t>
            </a:r>
            <a:r>
              <a:rPr lang="ja-JP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しなければならない」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→過去の積み重ねが現在を作ってはいるが、未来とは関係が無い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→その際の目的は「ためになるか、ならないか」で決まる</a:t>
            </a: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/>
            </a:r>
            <a:b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</a:b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en-US" altLang="ja-JP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※</a:t>
            </a: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自己決定性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・建設的対応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・非建設的対応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の２種類があり、「おかれた状態、物事をどのように見るか」で決まる。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→「何があったか」ではなく「どう解釈したか」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r>
              <a:rPr lang="ja-JP" altLang="en-US" sz="969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！それができれば感情にも過去にも支配されない生き方ができる（かも）</a:t>
            </a:r>
            <a:endParaRPr lang="en-US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  <a:p>
            <a:pPr eaLnBrk="1" hangingPunct="1">
              <a:defRPr/>
            </a:pPr>
            <a:endParaRPr lang="ja-JP" altLang="ja-JP" sz="969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pic>
        <p:nvPicPr>
          <p:cNvPr id="21511" name="Picture 7">
            <a:extLst>
              <a:ext uri="{FF2B5EF4-FFF2-40B4-BE49-F238E27FC236}">
                <a16:creationId xmlns:a16="http://schemas.microsoft.com/office/drawing/2014/main" id="{9474D1BD-1FFE-444B-BD27-2105D7FFB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304" y="4980843"/>
            <a:ext cx="2313842" cy="1474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8">
            <a:extLst>
              <a:ext uri="{FF2B5EF4-FFF2-40B4-BE49-F238E27FC236}">
                <a16:creationId xmlns:a16="http://schemas.microsoft.com/office/drawing/2014/main" id="{BEE1F672-B956-4715-90D6-675913023C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735" y="4970585"/>
            <a:ext cx="2252296" cy="1611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9135BF06-C710-46A8-9ACA-B0D70E3B90AF}"/>
              </a:ext>
            </a:extLst>
          </p:cNvPr>
          <p:cNvSpPr/>
          <p:nvPr/>
        </p:nvSpPr>
        <p:spPr>
          <a:xfrm>
            <a:off x="370743" y="6566389"/>
            <a:ext cx="2880946" cy="241476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ja-JP" altLang="en-US" sz="969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考えてみよう③～夢を叶える（？）○○化思考</a:t>
            </a:r>
            <a:endParaRPr lang="en-US" altLang="ja-JP" sz="969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21514" name="グループ化 53">
            <a:extLst>
              <a:ext uri="{FF2B5EF4-FFF2-40B4-BE49-F238E27FC236}">
                <a16:creationId xmlns:a16="http://schemas.microsoft.com/office/drawing/2014/main" id="{B0671158-9C52-4FB0-9338-FE8264789129}"/>
              </a:ext>
            </a:extLst>
          </p:cNvPr>
          <p:cNvGrpSpPr>
            <a:grpSpLocks/>
          </p:cNvGrpSpPr>
          <p:nvPr/>
        </p:nvGrpSpPr>
        <p:grpSpPr bwMode="auto">
          <a:xfrm>
            <a:off x="427892" y="6814038"/>
            <a:ext cx="4245220" cy="1805354"/>
            <a:chOff x="178049" y="7072600"/>
            <a:chExt cx="4598305" cy="1956261"/>
          </a:xfrm>
        </p:grpSpPr>
        <p:sp>
          <p:nvSpPr>
            <p:cNvPr id="4" name="正方形/長方形 3">
              <a:extLst>
                <a:ext uri="{FF2B5EF4-FFF2-40B4-BE49-F238E27FC236}">
                  <a16:creationId xmlns:a16="http://schemas.microsoft.com/office/drawing/2014/main" id="{4E7FE0C5-B38C-4304-8778-5144BEA9B849}"/>
                </a:ext>
              </a:extLst>
            </p:cNvPr>
            <p:cNvSpPr/>
            <p:nvPr/>
          </p:nvSpPr>
          <p:spPr>
            <a:xfrm>
              <a:off x="1335165" y="7072600"/>
              <a:ext cx="1439648" cy="287406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015" dirty="0">
                  <a:solidFill>
                    <a:schemeClr val="tx1"/>
                  </a:solidFill>
                </a:rPr>
                <a:t>夢・目標</a:t>
              </a:r>
            </a:p>
          </p:txBody>
        </p:sp>
        <p:sp>
          <p:nvSpPr>
            <p:cNvPr id="15" name="正方形/長方形 14">
              <a:extLst>
                <a:ext uri="{FF2B5EF4-FFF2-40B4-BE49-F238E27FC236}">
                  <a16:creationId xmlns:a16="http://schemas.microsoft.com/office/drawing/2014/main" id="{1D6F2308-BF98-45D2-9D1B-7CF2236AF3D8}"/>
                </a:ext>
              </a:extLst>
            </p:cNvPr>
            <p:cNvSpPr/>
            <p:nvPr/>
          </p:nvSpPr>
          <p:spPr>
            <a:xfrm>
              <a:off x="1328816" y="7501326"/>
              <a:ext cx="1439648" cy="28899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015" dirty="0">
                  <a:solidFill>
                    <a:schemeClr val="tx1"/>
                  </a:solidFill>
                </a:rPr>
                <a:t>問題</a:t>
              </a:r>
            </a:p>
          </p:txBody>
        </p:sp>
        <p:sp>
          <p:nvSpPr>
            <p:cNvPr id="16" name="正方形/長方形 15">
              <a:extLst>
                <a:ext uri="{FF2B5EF4-FFF2-40B4-BE49-F238E27FC236}">
                  <a16:creationId xmlns:a16="http://schemas.microsoft.com/office/drawing/2014/main" id="{1BB5809D-7EE2-4793-BF16-6AFC788962B7}"/>
                </a:ext>
              </a:extLst>
            </p:cNvPr>
            <p:cNvSpPr/>
            <p:nvPr/>
          </p:nvSpPr>
          <p:spPr>
            <a:xfrm>
              <a:off x="1328816" y="7866537"/>
              <a:ext cx="726967" cy="28899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015" dirty="0">
                  <a:solidFill>
                    <a:schemeClr val="tx1"/>
                  </a:solidFill>
                </a:rPr>
                <a:t>　　　　化</a:t>
              </a:r>
            </a:p>
          </p:txBody>
        </p:sp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0B944045-10E3-4898-BD17-C2E5F661B235}"/>
                </a:ext>
              </a:extLst>
            </p:cNvPr>
            <p:cNvSpPr/>
            <p:nvPr/>
          </p:nvSpPr>
          <p:spPr>
            <a:xfrm>
              <a:off x="2190700" y="7866537"/>
              <a:ext cx="734904" cy="288993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015" dirty="0">
                  <a:solidFill>
                    <a:schemeClr val="tx1"/>
                  </a:solidFill>
                </a:rPr>
                <a:t>　　　　化</a:t>
              </a:r>
            </a:p>
          </p:txBody>
        </p:sp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2B943B26-16AF-4F93-A5C1-B1FB19901C04}"/>
                </a:ext>
              </a:extLst>
            </p:cNvPr>
            <p:cNvSpPr/>
            <p:nvPr/>
          </p:nvSpPr>
          <p:spPr>
            <a:xfrm>
              <a:off x="1335165" y="8265094"/>
              <a:ext cx="726967" cy="28740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015" dirty="0">
                  <a:solidFill>
                    <a:schemeClr val="tx1"/>
                  </a:solidFill>
                </a:rPr>
                <a:t>課題</a:t>
              </a:r>
            </a:p>
          </p:txBody>
        </p:sp>
        <p:sp>
          <p:nvSpPr>
            <p:cNvPr id="22" name="正方形/長方形 21">
              <a:extLst>
                <a:ext uri="{FF2B5EF4-FFF2-40B4-BE49-F238E27FC236}">
                  <a16:creationId xmlns:a16="http://schemas.microsoft.com/office/drawing/2014/main" id="{1C5A6C75-E7B7-4023-BC8C-5E66218750E2}"/>
                </a:ext>
              </a:extLst>
            </p:cNvPr>
            <p:cNvSpPr/>
            <p:nvPr/>
          </p:nvSpPr>
          <p:spPr>
            <a:xfrm>
              <a:off x="1322467" y="8741456"/>
              <a:ext cx="726967" cy="28740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015" dirty="0">
                  <a:solidFill>
                    <a:schemeClr val="tx1"/>
                  </a:solidFill>
                </a:rPr>
                <a:t>対策</a:t>
              </a: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F31A49FD-6730-4630-914C-190733B4EB1C}"/>
                </a:ext>
              </a:extLst>
            </p:cNvPr>
            <p:cNvSpPr/>
            <p:nvPr/>
          </p:nvSpPr>
          <p:spPr>
            <a:xfrm>
              <a:off x="178049" y="8017386"/>
              <a:ext cx="726967" cy="287405"/>
            </a:xfrm>
            <a:prstGeom prst="rect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ja-JP" altLang="en-US" sz="1015" dirty="0">
                  <a:solidFill>
                    <a:schemeClr val="tx1"/>
                  </a:solidFill>
                </a:rPr>
                <a:t>解決</a:t>
              </a:r>
            </a:p>
          </p:txBody>
        </p:sp>
        <p:sp>
          <p:nvSpPr>
            <p:cNvPr id="8" name="下矢印 7">
              <a:extLst>
                <a:ext uri="{FF2B5EF4-FFF2-40B4-BE49-F238E27FC236}">
                  <a16:creationId xmlns:a16="http://schemas.microsoft.com/office/drawing/2014/main" id="{2119263F-EFB2-420C-8F80-F6456A2EE04C}"/>
                </a:ext>
              </a:extLst>
            </p:cNvPr>
            <p:cNvSpPr/>
            <p:nvPr/>
          </p:nvSpPr>
          <p:spPr>
            <a:xfrm>
              <a:off x="1916104" y="7333011"/>
              <a:ext cx="274596" cy="141321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sp>
          <p:nvSpPr>
            <p:cNvPr id="27" name="下矢印 26">
              <a:extLst>
                <a:ext uri="{FF2B5EF4-FFF2-40B4-BE49-F238E27FC236}">
                  <a16:creationId xmlns:a16="http://schemas.microsoft.com/office/drawing/2014/main" id="{70A6DE4E-443E-429F-A17B-C4565F2CC563}"/>
                </a:ext>
              </a:extLst>
            </p:cNvPr>
            <p:cNvSpPr/>
            <p:nvPr/>
          </p:nvSpPr>
          <p:spPr>
            <a:xfrm>
              <a:off x="1555794" y="7747447"/>
              <a:ext cx="273009" cy="141320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sp>
          <p:nvSpPr>
            <p:cNvPr id="28" name="下矢印 27">
              <a:extLst>
                <a:ext uri="{FF2B5EF4-FFF2-40B4-BE49-F238E27FC236}">
                  <a16:creationId xmlns:a16="http://schemas.microsoft.com/office/drawing/2014/main" id="{ADE61AD5-6445-494E-88E1-6F813E22FCEC}"/>
                </a:ext>
              </a:extLst>
            </p:cNvPr>
            <p:cNvSpPr/>
            <p:nvPr/>
          </p:nvSpPr>
          <p:spPr>
            <a:xfrm>
              <a:off x="2420854" y="7741096"/>
              <a:ext cx="274596" cy="13973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grpSp>
          <p:nvGrpSpPr>
            <p:cNvPr id="21525" name="グループ化 51">
              <a:extLst>
                <a:ext uri="{FF2B5EF4-FFF2-40B4-BE49-F238E27FC236}">
                  <a16:creationId xmlns:a16="http://schemas.microsoft.com/office/drawing/2014/main" id="{6385912B-49A8-4E00-BFA2-E5F968843A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925689" y="7532121"/>
              <a:ext cx="1850665" cy="1216343"/>
              <a:chOff x="2925689" y="7532121"/>
              <a:chExt cx="1850665" cy="1216343"/>
            </a:xfrm>
          </p:grpSpPr>
          <p:sp>
            <p:nvSpPr>
              <p:cNvPr id="18" name="正方形/長方形 17">
                <a:extLst>
                  <a:ext uri="{FF2B5EF4-FFF2-40B4-BE49-F238E27FC236}">
                    <a16:creationId xmlns:a16="http://schemas.microsoft.com/office/drawing/2014/main" id="{D5AA3694-66D6-4541-9696-977DAC343AC8}"/>
                  </a:ext>
                </a:extLst>
              </p:cNvPr>
              <p:cNvSpPr/>
              <p:nvPr/>
            </p:nvSpPr>
            <p:spPr>
              <a:xfrm>
                <a:off x="4041450" y="7531496"/>
                <a:ext cx="734904" cy="287405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015" dirty="0">
                    <a:solidFill>
                      <a:schemeClr val="tx1"/>
                    </a:solidFill>
                  </a:rPr>
                  <a:t>愚痴</a:t>
                </a:r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5A497836-B85C-47CB-BFA1-436D810D0F25}"/>
                  </a:ext>
                </a:extLst>
              </p:cNvPr>
              <p:cNvSpPr/>
              <p:nvPr/>
            </p:nvSpPr>
            <p:spPr>
              <a:xfrm>
                <a:off x="4041450" y="7993567"/>
                <a:ext cx="734904" cy="2874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015" dirty="0">
                    <a:solidFill>
                      <a:schemeClr val="tx1"/>
                    </a:solidFill>
                  </a:rPr>
                  <a:t>不満</a:t>
                </a:r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F17338FB-04E8-405D-BABF-F0FAE976C987}"/>
                  </a:ext>
                </a:extLst>
              </p:cNvPr>
              <p:cNvSpPr/>
              <p:nvPr/>
            </p:nvSpPr>
            <p:spPr>
              <a:xfrm>
                <a:off x="4041450" y="8460402"/>
                <a:ext cx="734904" cy="287406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ja-JP" altLang="en-US" sz="1015" dirty="0">
                    <a:solidFill>
                      <a:schemeClr val="tx1"/>
                    </a:solidFill>
                  </a:rPr>
                  <a:t>不平</a:t>
                </a:r>
              </a:p>
            </p:txBody>
          </p:sp>
          <p:cxnSp>
            <p:nvCxnSpPr>
              <p:cNvPr id="24" name="直線コネクタ 23">
                <a:extLst>
                  <a:ext uri="{FF2B5EF4-FFF2-40B4-BE49-F238E27FC236}">
                    <a16:creationId xmlns:a16="http://schemas.microsoft.com/office/drawing/2014/main" id="{1784890B-0312-4308-9519-16E9071D92BC}"/>
                  </a:ext>
                </a:extLst>
              </p:cNvPr>
              <p:cNvCxnSpPr/>
              <p:nvPr/>
            </p:nvCxnSpPr>
            <p:spPr>
              <a:xfrm>
                <a:off x="3392260" y="7645823"/>
                <a:ext cx="0" cy="9574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9" name="直線コネクタ 28">
                <a:extLst>
                  <a:ext uri="{FF2B5EF4-FFF2-40B4-BE49-F238E27FC236}">
                    <a16:creationId xmlns:a16="http://schemas.microsoft.com/office/drawing/2014/main" id="{7F48FBB5-C47B-48B5-9085-F87A5AF0CFBF}"/>
                  </a:ext>
                </a:extLst>
              </p:cNvPr>
              <p:cNvCxnSpPr/>
              <p:nvPr/>
            </p:nvCxnSpPr>
            <p:spPr>
              <a:xfrm>
                <a:off x="3392260" y="7645823"/>
                <a:ext cx="64919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直線コネクタ 35">
                <a:extLst>
                  <a:ext uri="{FF2B5EF4-FFF2-40B4-BE49-F238E27FC236}">
                    <a16:creationId xmlns:a16="http://schemas.microsoft.com/office/drawing/2014/main" id="{CE8F73DF-679B-4D23-B3B3-793F2B3EE490}"/>
                  </a:ext>
                </a:extLst>
              </p:cNvPr>
              <p:cNvCxnSpPr/>
              <p:nvPr/>
            </p:nvCxnSpPr>
            <p:spPr>
              <a:xfrm>
                <a:off x="3392260" y="8152354"/>
                <a:ext cx="64919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7" name="直線コネクタ 36">
                <a:extLst>
                  <a:ext uri="{FF2B5EF4-FFF2-40B4-BE49-F238E27FC236}">
                    <a16:creationId xmlns:a16="http://schemas.microsoft.com/office/drawing/2014/main" id="{D7ACEC78-BECB-49B2-B8F0-C143F8D1808D}"/>
                  </a:ext>
                </a:extLst>
              </p:cNvPr>
              <p:cNvCxnSpPr/>
              <p:nvPr/>
            </p:nvCxnSpPr>
            <p:spPr>
              <a:xfrm>
                <a:off x="3392260" y="8603311"/>
                <a:ext cx="649191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1" name="直線コネクタ 30">
                <a:extLst>
                  <a:ext uri="{FF2B5EF4-FFF2-40B4-BE49-F238E27FC236}">
                    <a16:creationId xmlns:a16="http://schemas.microsoft.com/office/drawing/2014/main" id="{47F4187A-EDAC-4F19-8F7B-5053E73E8A7A}"/>
                  </a:ext>
                </a:extLst>
              </p:cNvPr>
              <p:cNvCxnSpPr>
                <a:stCxn id="17" idx="3"/>
              </p:cNvCxnSpPr>
              <p:nvPr/>
            </p:nvCxnSpPr>
            <p:spPr>
              <a:xfrm>
                <a:off x="2925604" y="8011034"/>
                <a:ext cx="466656" cy="0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下矢印 39">
              <a:extLst>
                <a:ext uri="{FF2B5EF4-FFF2-40B4-BE49-F238E27FC236}">
                  <a16:creationId xmlns:a16="http://schemas.microsoft.com/office/drawing/2014/main" id="{A51AC7CB-20EA-4CA6-82A2-3B7B170B7265}"/>
                </a:ext>
              </a:extLst>
            </p:cNvPr>
            <p:cNvSpPr/>
            <p:nvPr/>
          </p:nvSpPr>
          <p:spPr>
            <a:xfrm>
              <a:off x="1547859" y="8195228"/>
              <a:ext cx="274596" cy="13973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sp>
          <p:nvSpPr>
            <p:cNvPr id="41" name="下矢印 40">
              <a:extLst>
                <a:ext uri="{FF2B5EF4-FFF2-40B4-BE49-F238E27FC236}">
                  <a16:creationId xmlns:a16="http://schemas.microsoft.com/office/drawing/2014/main" id="{DEC9DCA1-27F0-4198-BEDC-C6E0FB416A6E}"/>
                </a:ext>
              </a:extLst>
            </p:cNvPr>
            <p:cNvSpPr/>
            <p:nvPr/>
          </p:nvSpPr>
          <p:spPr>
            <a:xfrm>
              <a:off x="1539922" y="8608075"/>
              <a:ext cx="273009" cy="139733"/>
            </a:xfrm>
            <a:prstGeom prst="down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ja-JP" altLang="en-US" sz="1662"/>
            </a:p>
          </p:txBody>
        </p:sp>
        <p:cxnSp>
          <p:nvCxnSpPr>
            <p:cNvPr id="33" name="カギ線コネクタ 32">
              <a:extLst>
                <a:ext uri="{FF2B5EF4-FFF2-40B4-BE49-F238E27FC236}">
                  <a16:creationId xmlns:a16="http://schemas.microsoft.com/office/drawing/2014/main" id="{280CC32A-90AD-4DC0-BE34-1768A1229B30}"/>
                </a:ext>
              </a:extLst>
            </p:cNvPr>
            <p:cNvCxnSpPr>
              <a:stCxn id="22" idx="1"/>
              <a:endCxn id="23" idx="2"/>
            </p:cNvCxnSpPr>
            <p:nvPr/>
          </p:nvCxnSpPr>
          <p:spPr>
            <a:xfrm rot="10800000">
              <a:off x="541533" y="8304790"/>
              <a:ext cx="780934" cy="579575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21529" name="グループ化 46">
              <a:extLst>
                <a:ext uri="{FF2B5EF4-FFF2-40B4-BE49-F238E27FC236}">
                  <a16:creationId xmlns:a16="http://schemas.microsoft.com/office/drawing/2014/main" id="{B95AF82D-A211-42EF-99BD-0E577370BCA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79562" y="7165747"/>
              <a:ext cx="793923" cy="845527"/>
              <a:chOff x="479562" y="7165747"/>
              <a:chExt cx="793923" cy="845527"/>
            </a:xfrm>
          </p:grpSpPr>
          <p:cxnSp>
            <p:nvCxnSpPr>
              <p:cNvPr id="35" name="カギ線コネクタ 34">
                <a:extLst>
                  <a:ext uri="{FF2B5EF4-FFF2-40B4-BE49-F238E27FC236}">
                    <a16:creationId xmlns:a16="http://schemas.microsoft.com/office/drawing/2014/main" id="{4F63906E-9553-428A-813A-47B081E908C7}"/>
                  </a:ext>
                </a:extLst>
              </p:cNvPr>
              <p:cNvCxnSpPr/>
              <p:nvPr/>
            </p:nvCxnSpPr>
            <p:spPr>
              <a:xfrm flipV="1">
                <a:off x="479629" y="7166285"/>
                <a:ext cx="793632" cy="671670"/>
              </a:xfrm>
              <a:prstGeom prst="bentConnector3">
                <a:avLst>
                  <a:gd name="adj1" fmla="val 50000"/>
                </a:avLst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B602E4A7-5BAF-4EBC-A98E-8422FE0753CB}"/>
                  </a:ext>
                </a:extLst>
              </p:cNvPr>
              <p:cNvCxnSpPr/>
              <p:nvPr/>
            </p:nvCxnSpPr>
            <p:spPr>
              <a:xfrm>
                <a:off x="479629" y="7837955"/>
                <a:ext cx="0" cy="17307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336</Words>
  <Application>Microsoft Office PowerPoint</Application>
  <PresentationFormat>画面に合わせる (4:3)</PresentationFormat>
  <Paragraphs>101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5" baseType="lpstr">
      <vt:lpstr>HGP創英角ｺﾞｼｯｸUB</vt:lpstr>
      <vt:lpstr>ＭＳ Ｐゴシック</vt:lpstr>
      <vt:lpstr>ＭＳ Ｐ明朝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三恵</dc:creator>
  <cp:lastModifiedBy>石井 三恵</cp:lastModifiedBy>
  <cp:revision>9</cp:revision>
  <dcterms:created xsi:type="dcterms:W3CDTF">2018-08-17T05:53:43Z</dcterms:created>
  <dcterms:modified xsi:type="dcterms:W3CDTF">2022-02-04T09:34:12Z</dcterms:modified>
</cp:coreProperties>
</file>